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1"/>
  </p:notesMasterIdLst>
  <p:handoutMasterIdLst>
    <p:handoutMasterId r:id="rId172"/>
  </p:handoutMasterIdLst>
  <p:sldIdLst>
    <p:sldId id="256" r:id="rId2"/>
    <p:sldId id="549" r:id="rId3"/>
    <p:sldId id="550" r:id="rId4"/>
    <p:sldId id="551" r:id="rId5"/>
    <p:sldId id="314" r:id="rId6"/>
    <p:sldId id="258" r:id="rId7"/>
    <p:sldId id="360" r:id="rId8"/>
    <p:sldId id="259" r:id="rId9"/>
    <p:sldId id="552" r:id="rId10"/>
    <p:sldId id="511" r:id="rId11"/>
    <p:sldId id="268" r:id="rId12"/>
    <p:sldId id="431" r:id="rId13"/>
    <p:sldId id="414" r:id="rId14"/>
    <p:sldId id="430" r:id="rId15"/>
    <p:sldId id="271" r:id="rId16"/>
    <p:sldId id="416" r:id="rId17"/>
    <p:sldId id="423" r:id="rId18"/>
    <p:sldId id="424" r:id="rId19"/>
    <p:sldId id="417" r:id="rId20"/>
    <p:sldId id="419" r:id="rId21"/>
    <p:sldId id="420" r:id="rId22"/>
    <p:sldId id="421" r:id="rId23"/>
    <p:sldId id="422" r:id="rId24"/>
    <p:sldId id="426" r:id="rId25"/>
    <p:sldId id="555" r:id="rId26"/>
    <p:sldId id="277" r:id="rId27"/>
    <p:sldId id="279" r:id="rId28"/>
    <p:sldId id="311" r:id="rId29"/>
    <p:sldId id="296" r:id="rId30"/>
    <p:sldId id="534" r:id="rId31"/>
    <p:sldId id="297" r:id="rId32"/>
    <p:sldId id="280" r:id="rId33"/>
    <p:sldId id="318" r:id="rId34"/>
    <p:sldId id="319" r:id="rId35"/>
    <p:sldId id="320" r:id="rId36"/>
    <p:sldId id="413" r:id="rId37"/>
    <p:sldId id="412" r:id="rId38"/>
    <p:sldId id="340" r:id="rId39"/>
    <p:sldId id="395" r:id="rId40"/>
    <p:sldId id="411" r:id="rId41"/>
    <p:sldId id="396" r:id="rId42"/>
    <p:sldId id="397" r:id="rId43"/>
    <p:sldId id="398" r:id="rId44"/>
    <p:sldId id="399" r:id="rId45"/>
    <p:sldId id="400" r:id="rId46"/>
    <p:sldId id="432" r:id="rId47"/>
    <p:sldId id="433" r:id="rId48"/>
    <p:sldId id="401" r:id="rId49"/>
    <p:sldId id="402" r:id="rId50"/>
    <p:sldId id="524" r:id="rId51"/>
    <p:sldId id="403" r:id="rId52"/>
    <p:sldId id="404" r:id="rId53"/>
    <p:sldId id="405" r:id="rId54"/>
    <p:sldId id="260" r:id="rId55"/>
    <p:sldId id="353" r:id="rId56"/>
    <p:sldId id="354" r:id="rId57"/>
    <p:sldId id="355" r:id="rId58"/>
    <p:sldId id="299" r:id="rId59"/>
    <p:sldId id="300" r:id="rId60"/>
    <p:sldId id="529" r:id="rId61"/>
    <p:sldId id="531" r:id="rId62"/>
    <p:sldId id="530" r:id="rId63"/>
    <p:sldId id="532" r:id="rId64"/>
    <p:sldId id="553" r:id="rId65"/>
    <p:sldId id="554" r:id="rId66"/>
    <p:sldId id="528" r:id="rId67"/>
    <p:sldId id="301" r:id="rId68"/>
    <p:sldId id="303" r:id="rId69"/>
    <p:sldId id="356" r:id="rId70"/>
    <p:sldId id="357" r:id="rId71"/>
    <p:sldId id="358" r:id="rId72"/>
    <p:sldId id="525" r:id="rId73"/>
    <p:sldId id="526" r:id="rId74"/>
    <p:sldId id="304" r:id="rId75"/>
    <p:sldId id="519" r:id="rId76"/>
    <p:sldId id="520" r:id="rId77"/>
    <p:sldId id="522" r:id="rId78"/>
    <p:sldId id="523" r:id="rId79"/>
    <p:sldId id="556" r:id="rId80"/>
    <p:sldId id="407" r:id="rId81"/>
    <p:sldId id="408" r:id="rId82"/>
    <p:sldId id="409" r:id="rId83"/>
    <p:sldId id="410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507" r:id="rId97"/>
    <p:sldId id="508" r:id="rId98"/>
    <p:sldId id="538" r:id="rId99"/>
    <p:sldId id="539" r:id="rId100"/>
    <p:sldId id="540" r:id="rId101"/>
    <p:sldId id="544" r:id="rId102"/>
    <p:sldId id="542" r:id="rId103"/>
    <p:sldId id="543" r:id="rId104"/>
    <p:sldId id="545" r:id="rId105"/>
    <p:sldId id="548" r:id="rId106"/>
    <p:sldId id="372" r:id="rId107"/>
    <p:sldId id="460" r:id="rId108"/>
    <p:sldId id="557" r:id="rId109"/>
    <p:sldId id="558" r:id="rId110"/>
    <p:sldId id="459" r:id="rId111"/>
    <p:sldId id="446" r:id="rId112"/>
    <p:sldId id="435" r:id="rId113"/>
    <p:sldId id="452" r:id="rId114"/>
    <p:sldId id="436" r:id="rId115"/>
    <p:sldId id="437" r:id="rId116"/>
    <p:sldId id="438" r:id="rId117"/>
    <p:sldId id="439" r:id="rId118"/>
    <p:sldId id="461" r:id="rId119"/>
    <p:sldId id="453" r:id="rId120"/>
    <p:sldId id="450" r:id="rId121"/>
    <p:sldId id="447" r:id="rId122"/>
    <p:sldId id="448" r:id="rId123"/>
    <p:sldId id="449" r:id="rId124"/>
    <p:sldId id="518" r:id="rId125"/>
    <p:sldId id="457" r:id="rId126"/>
    <p:sldId id="441" r:id="rId127"/>
    <p:sldId id="440" r:id="rId128"/>
    <p:sldId id="442" r:id="rId129"/>
    <p:sldId id="443" r:id="rId130"/>
    <p:sldId id="533" r:id="rId131"/>
    <p:sldId id="470" r:id="rId132"/>
    <p:sldId id="491" r:id="rId133"/>
    <p:sldId id="482" r:id="rId134"/>
    <p:sldId id="483" r:id="rId135"/>
    <p:sldId id="485" r:id="rId136"/>
    <p:sldId id="486" r:id="rId137"/>
    <p:sldId id="487" r:id="rId138"/>
    <p:sldId id="494" r:id="rId139"/>
    <p:sldId id="493" r:id="rId140"/>
    <p:sldId id="488" r:id="rId141"/>
    <p:sldId id="490" r:id="rId142"/>
    <p:sldId id="489" r:id="rId143"/>
    <p:sldId id="492" r:id="rId144"/>
    <p:sldId id="451" r:id="rId145"/>
    <p:sldId id="480" r:id="rId146"/>
    <p:sldId id="479" r:id="rId147"/>
    <p:sldId id="444" r:id="rId148"/>
    <p:sldId id="458" r:id="rId149"/>
    <p:sldId id="476" r:id="rId150"/>
    <p:sldId id="477" r:id="rId151"/>
    <p:sldId id="478" r:id="rId152"/>
    <p:sldId id="537" r:id="rId153"/>
    <p:sldId id="445" r:id="rId154"/>
    <p:sldId id="535" r:id="rId155"/>
    <p:sldId id="471" r:id="rId156"/>
    <p:sldId id="456" r:id="rId157"/>
    <p:sldId id="474" r:id="rId158"/>
    <p:sldId id="462" r:id="rId159"/>
    <p:sldId id="467" r:id="rId160"/>
    <p:sldId id="468" r:id="rId161"/>
    <p:sldId id="473" r:id="rId162"/>
    <p:sldId id="463" r:id="rId163"/>
    <p:sldId id="464" r:id="rId164"/>
    <p:sldId id="536" r:id="rId165"/>
    <p:sldId id="465" r:id="rId166"/>
    <p:sldId id="481" r:id="rId167"/>
    <p:sldId id="466" r:id="rId168"/>
    <p:sldId id="469" r:id="rId169"/>
    <p:sldId id="312" r:id="rId170"/>
  </p:sldIdLst>
  <p:sldSz cx="9144000" cy="6858000" type="screen4x3"/>
  <p:notesSz cx="6794500" cy="9906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leria Bartsch" initials="V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E02EE"/>
    <a:srgbClr val="3B57A0"/>
    <a:srgbClr val="FF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9" autoAdjust="0"/>
  </p:normalViewPr>
  <p:slideViewPr>
    <p:cSldViewPr snapToGrid="0" snapToObjects="1">
      <p:cViewPr varScale="1">
        <p:scale>
          <a:sx n="58" d="100"/>
          <a:sy n="58" d="100"/>
        </p:scale>
        <p:origin x="-92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47.676" idx="3">
    <p:pos x="3812" y="2681"/>
    <p:text>Mirko: mention waitsome()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25.302" idx="2">
    <p:pos x="4985" y="2186"/>
    <p:text>Mirko: add a barrier() and access_data() on node2 to emphasize that the problem happens on node2 where we can not be sure about the data, even after node1 completed the wait() and the corresponding barrier()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8E9-D087-4B3B-B74C-FFABA64C8B29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4EFA7DB9-ADB2-4838-A316-F8CDD2228901}">
      <dgm:prSet phldrT="[Text]" custT="1"/>
      <dgm:spPr/>
      <dgm:t>
        <a:bodyPr/>
        <a:lstStyle/>
        <a:p>
          <a:r>
            <a:rPr lang="de-DE" sz="1800" dirty="0" smtClean="0"/>
            <a:t>GASPI </a:t>
          </a:r>
          <a:r>
            <a:rPr lang="de-DE" sz="1800" dirty="0" err="1" smtClean="0"/>
            <a:t>is</a:t>
          </a:r>
          <a:r>
            <a:rPr lang="de-DE" sz="1800" dirty="0" smtClean="0"/>
            <a:t> a</a:t>
          </a:r>
        </a:p>
        <a:p>
          <a:r>
            <a:rPr lang="de-DE" sz="1800" dirty="0" err="1" smtClean="0"/>
            <a:t>communication</a:t>
          </a:r>
          <a:r>
            <a:rPr lang="de-DE" sz="1800" dirty="0" smtClean="0"/>
            <a:t> </a:t>
          </a:r>
        </a:p>
        <a:p>
          <a:r>
            <a:rPr lang="de-DE" sz="1800" dirty="0" err="1" smtClean="0"/>
            <a:t>library</a:t>
          </a:r>
          <a:endParaRPr lang="en-US" sz="1800" dirty="0"/>
        </a:p>
      </dgm:t>
    </dgm:pt>
    <dgm:pt modelId="{F349019E-8051-411A-8BA7-7F9E203A34E3}" type="parTrans" cxnId="{B239A237-30BE-45AF-A616-89405C7C2131}">
      <dgm:prSet/>
      <dgm:spPr/>
      <dgm:t>
        <a:bodyPr/>
        <a:lstStyle/>
        <a:p>
          <a:endParaRPr lang="en-US"/>
        </a:p>
      </dgm:t>
    </dgm:pt>
    <dgm:pt modelId="{F85C72B6-DB3B-4885-844F-9196F89C08DE}" type="sibTrans" cxnId="{B239A237-30BE-45AF-A616-89405C7C2131}">
      <dgm:prSet/>
      <dgm:spPr>
        <a:noFill/>
      </dgm:spPr>
      <dgm:t>
        <a:bodyPr/>
        <a:lstStyle/>
        <a:p>
          <a:endParaRPr lang="en-US"/>
        </a:p>
      </dgm:t>
    </dgm:pt>
    <dgm:pt modelId="{535FA7B6-77B3-4A58-9DA9-E6FBF73F8DC9}">
      <dgm:prSet phldrT="[Text]" custT="1"/>
      <dgm:spPr/>
      <dgm:t>
        <a:bodyPr/>
        <a:lstStyle/>
        <a:p>
          <a:r>
            <a:rPr lang="de-DE" sz="1800" dirty="0" err="1" smtClean="0"/>
            <a:t>What</a:t>
          </a:r>
          <a:r>
            <a:rPr lang="de-DE" sz="1800" dirty="0" smtClean="0"/>
            <a:t> </a:t>
          </a:r>
          <a:r>
            <a:rPr lang="de-DE" sz="1800" dirty="0" err="1" smtClean="0"/>
            <a:t>is</a:t>
          </a:r>
          <a:r>
            <a:rPr lang="de-DE" sz="1800" dirty="0" smtClean="0"/>
            <a:t> </a:t>
          </a:r>
          <a:r>
            <a:rPr lang="de-DE" sz="1800" dirty="0" err="1" smtClean="0"/>
            <a:t>communi-cation</a:t>
          </a:r>
          <a:r>
            <a:rPr lang="de-DE" sz="1800" dirty="0" smtClean="0"/>
            <a:t>?</a:t>
          </a:r>
          <a:endParaRPr lang="en-US" sz="1800" dirty="0"/>
        </a:p>
      </dgm:t>
    </dgm:pt>
    <dgm:pt modelId="{268C2C52-2860-4B4F-B65E-A63A3C03CA8C}" type="parTrans" cxnId="{75B3C8A4-7B8A-4B2A-AFE1-94E59A8368CB}">
      <dgm:prSet/>
      <dgm:spPr/>
      <dgm:t>
        <a:bodyPr/>
        <a:lstStyle/>
        <a:p>
          <a:endParaRPr lang="en-US"/>
        </a:p>
      </dgm:t>
    </dgm:pt>
    <dgm:pt modelId="{841506AB-5750-49F9-B50A-6E00F39A3B52}" type="sibTrans" cxnId="{75B3C8A4-7B8A-4B2A-AFE1-94E59A8368CB}">
      <dgm:prSet/>
      <dgm:spPr>
        <a:noFill/>
      </dgm:spPr>
      <dgm:t>
        <a:bodyPr/>
        <a:lstStyle/>
        <a:p>
          <a:endParaRPr lang="en-US"/>
        </a:p>
      </dgm:t>
    </dgm:pt>
    <dgm:pt modelId="{C02A3239-EE34-4534-AE4B-03D224BC1B37}" type="pres">
      <dgm:prSet presAssocID="{2055F8E9-D087-4B3B-B74C-FFABA64C8B2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CF13EFC-7F34-4DB7-B789-F0CFAAFD310F}" type="pres">
      <dgm:prSet presAssocID="{4EFA7DB9-ADB2-4838-A316-F8CDD2228901}" presName="gear1" presStyleLbl="node1" presStyleIdx="0" presStyleCnt="2" custScaleX="109304" custScaleY="111890" custLinFactX="-51178" custLinFactNeighborX="-100000" custLinFactNeighborY="-505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10E0-8E8E-4576-B615-9AAADCDACE4F}" type="pres">
      <dgm:prSet presAssocID="{4EFA7DB9-ADB2-4838-A316-F8CDD2228901}" presName="gear1srcNode" presStyleLbl="node1" presStyleIdx="0" presStyleCnt="2"/>
      <dgm:spPr/>
      <dgm:t>
        <a:bodyPr/>
        <a:lstStyle/>
        <a:p>
          <a:endParaRPr lang="en-US"/>
        </a:p>
      </dgm:t>
    </dgm:pt>
    <dgm:pt modelId="{223DDAD1-860D-4A84-A64B-3DA98EDA6A3E}" type="pres">
      <dgm:prSet presAssocID="{4EFA7DB9-ADB2-4838-A316-F8CDD2228901}" presName="gear1dstNode" presStyleLbl="node1" presStyleIdx="0" presStyleCnt="2"/>
      <dgm:spPr/>
      <dgm:t>
        <a:bodyPr/>
        <a:lstStyle/>
        <a:p>
          <a:endParaRPr lang="en-US"/>
        </a:p>
      </dgm:t>
    </dgm:pt>
    <dgm:pt modelId="{2067F530-C9FB-4AFB-9D81-B3DE00F1B942}" type="pres">
      <dgm:prSet presAssocID="{535FA7B6-77B3-4A58-9DA9-E6FBF73F8DC9}" presName="gear2" presStyleLbl="node1" presStyleIdx="1" presStyleCnt="2" custScaleX="134656" custScaleY="129298" custLinFactNeighborX="14563" custLinFactNeighborY="24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52032-05B6-49D7-BEBE-957C96A697B5}" type="pres">
      <dgm:prSet presAssocID="{535FA7B6-77B3-4A58-9DA9-E6FBF73F8DC9}" presName="gear2srcNode" presStyleLbl="node1" presStyleIdx="1" presStyleCnt="2"/>
      <dgm:spPr/>
      <dgm:t>
        <a:bodyPr/>
        <a:lstStyle/>
        <a:p>
          <a:endParaRPr lang="en-US"/>
        </a:p>
      </dgm:t>
    </dgm:pt>
    <dgm:pt modelId="{A0BAB515-E2DC-4C74-9700-F29E81CE776A}" type="pres">
      <dgm:prSet presAssocID="{535FA7B6-77B3-4A58-9DA9-E6FBF73F8DC9}" presName="gear2dstNode" presStyleLbl="node1" presStyleIdx="1" presStyleCnt="2"/>
      <dgm:spPr/>
      <dgm:t>
        <a:bodyPr/>
        <a:lstStyle/>
        <a:p>
          <a:endParaRPr lang="en-US"/>
        </a:p>
      </dgm:t>
    </dgm:pt>
    <dgm:pt modelId="{43509BD7-7F48-466A-B552-2980E5D5DD23}" type="pres">
      <dgm:prSet presAssocID="{F85C72B6-DB3B-4885-844F-9196F89C08DE}" presName="connector1" presStyleLbl="sibTrans2D1" presStyleIdx="0" presStyleCnt="2" custLinFactNeighborX="49507" custLinFactNeighborY="18410"/>
      <dgm:spPr/>
      <dgm:t>
        <a:bodyPr/>
        <a:lstStyle/>
        <a:p>
          <a:endParaRPr lang="en-US"/>
        </a:p>
      </dgm:t>
    </dgm:pt>
    <dgm:pt modelId="{ED196127-652E-4BED-8A34-5C5D98861C78}" type="pres">
      <dgm:prSet presAssocID="{841506AB-5750-49F9-B50A-6E00F39A3B52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234232AE-23D6-46D3-BE2C-D5E8232767A6}" type="presOf" srcId="{4EFA7DB9-ADB2-4838-A316-F8CDD2228901}" destId="{085310E0-8E8E-4576-B615-9AAADCDACE4F}" srcOrd="1" destOrd="0" presId="urn:microsoft.com/office/officeart/2005/8/layout/gear1"/>
    <dgm:cxn modelId="{FF82162C-E183-41D0-8CF2-AFD91809560F}" type="presOf" srcId="{535FA7B6-77B3-4A58-9DA9-E6FBF73F8DC9}" destId="{2067F530-C9FB-4AFB-9D81-B3DE00F1B942}" srcOrd="0" destOrd="0" presId="urn:microsoft.com/office/officeart/2005/8/layout/gear1"/>
    <dgm:cxn modelId="{E1528790-511B-45E8-B5B1-B4F4FD036760}" type="presOf" srcId="{535FA7B6-77B3-4A58-9DA9-E6FBF73F8DC9}" destId="{41952032-05B6-49D7-BEBE-957C96A697B5}" srcOrd="1" destOrd="0" presId="urn:microsoft.com/office/officeart/2005/8/layout/gear1"/>
    <dgm:cxn modelId="{D9E7CD06-1CF7-42F5-B100-E76F94F50DB2}" type="presOf" srcId="{4EFA7DB9-ADB2-4838-A316-F8CDD2228901}" destId="{3CF13EFC-7F34-4DB7-B789-F0CFAAFD310F}" srcOrd="0" destOrd="0" presId="urn:microsoft.com/office/officeart/2005/8/layout/gear1"/>
    <dgm:cxn modelId="{81A38FDC-0818-4C10-A860-F2881BD18777}" type="presOf" srcId="{2055F8E9-D087-4B3B-B74C-FFABA64C8B29}" destId="{C02A3239-EE34-4534-AE4B-03D224BC1B37}" srcOrd="0" destOrd="0" presId="urn:microsoft.com/office/officeart/2005/8/layout/gear1"/>
    <dgm:cxn modelId="{75B3C8A4-7B8A-4B2A-AFE1-94E59A8368CB}" srcId="{2055F8E9-D087-4B3B-B74C-FFABA64C8B29}" destId="{535FA7B6-77B3-4A58-9DA9-E6FBF73F8DC9}" srcOrd="1" destOrd="0" parTransId="{268C2C52-2860-4B4F-B65E-A63A3C03CA8C}" sibTransId="{841506AB-5750-49F9-B50A-6E00F39A3B52}"/>
    <dgm:cxn modelId="{9E77B8C7-148F-4CF5-8214-72DEAD8A88DF}" type="presOf" srcId="{841506AB-5750-49F9-B50A-6E00F39A3B52}" destId="{ED196127-652E-4BED-8A34-5C5D98861C78}" srcOrd="0" destOrd="0" presId="urn:microsoft.com/office/officeart/2005/8/layout/gear1"/>
    <dgm:cxn modelId="{22FB100C-01CE-4F29-9AA3-97B56CF6F3DF}" type="presOf" srcId="{4EFA7DB9-ADB2-4838-A316-F8CDD2228901}" destId="{223DDAD1-860D-4A84-A64B-3DA98EDA6A3E}" srcOrd="2" destOrd="0" presId="urn:microsoft.com/office/officeart/2005/8/layout/gear1"/>
    <dgm:cxn modelId="{B239A237-30BE-45AF-A616-89405C7C2131}" srcId="{2055F8E9-D087-4B3B-B74C-FFABA64C8B29}" destId="{4EFA7DB9-ADB2-4838-A316-F8CDD2228901}" srcOrd="0" destOrd="0" parTransId="{F349019E-8051-411A-8BA7-7F9E203A34E3}" sibTransId="{F85C72B6-DB3B-4885-844F-9196F89C08DE}"/>
    <dgm:cxn modelId="{1FBC36CE-4587-4D47-AB37-F9B49402A013}" type="presOf" srcId="{F85C72B6-DB3B-4885-844F-9196F89C08DE}" destId="{43509BD7-7F48-466A-B552-2980E5D5DD23}" srcOrd="0" destOrd="0" presId="urn:microsoft.com/office/officeart/2005/8/layout/gear1"/>
    <dgm:cxn modelId="{49DF70AA-76E4-48DE-A078-73B113A141D2}" type="presOf" srcId="{535FA7B6-77B3-4A58-9DA9-E6FBF73F8DC9}" destId="{A0BAB515-E2DC-4C74-9700-F29E81CE776A}" srcOrd="2" destOrd="0" presId="urn:microsoft.com/office/officeart/2005/8/layout/gear1"/>
    <dgm:cxn modelId="{AEB45677-44DC-48C6-8E0D-B367872555C3}" type="presParOf" srcId="{C02A3239-EE34-4534-AE4B-03D224BC1B37}" destId="{3CF13EFC-7F34-4DB7-B789-F0CFAAFD310F}" srcOrd="0" destOrd="0" presId="urn:microsoft.com/office/officeart/2005/8/layout/gear1"/>
    <dgm:cxn modelId="{DD4CBF0C-6C2C-4ADF-9FE3-AAFA680ED8B6}" type="presParOf" srcId="{C02A3239-EE34-4534-AE4B-03D224BC1B37}" destId="{085310E0-8E8E-4576-B615-9AAADCDACE4F}" srcOrd="1" destOrd="0" presId="urn:microsoft.com/office/officeart/2005/8/layout/gear1"/>
    <dgm:cxn modelId="{3396E776-7177-497D-9F51-BC0496ADB73D}" type="presParOf" srcId="{C02A3239-EE34-4534-AE4B-03D224BC1B37}" destId="{223DDAD1-860D-4A84-A64B-3DA98EDA6A3E}" srcOrd="2" destOrd="0" presId="urn:microsoft.com/office/officeart/2005/8/layout/gear1"/>
    <dgm:cxn modelId="{1832A18A-E5A9-4DFA-952E-233BA6A32214}" type="presParOf" srcId="{C02A3239-EE34-4534-AE4B-03D224BC1B37}" destId="{2067F530-C9FB-4AFB-9D81-B3DE00F1B942}" srcOrd="3" destOrd="0" presId="urn:microsoft.com/office/officeart/2005/8/layout/gear1"/>
    <dgm:cxn modelId="{8F5ADDE7-D379-45AC-8A17-6749E1EC3D62}" type="presParOf" srcId="{C02A3239-EE34-4534-AE4B-03D224BC1B37}" destId="{41952032-05B6-49D7-BEBE-957C96A697B5}" srcOrd="4" destOrd="0" presId="urn:microsoft.com/office/officeart/2005/8/layout/gear1"/>
    <dgm:cxn modelId="{1338B2D2-575F-4A27-ACC9-CF690F14E6BC}" type="presParOf" srcId="{C02A3239-EE34-4534-AE4B-03D224BC1B37}" destId="{A0BAB515-E2DC-4C74-9700-F29E81CE776A}" srcOrd="5" destOrd="0" presId="urn:microsoft.com/office/officeart/2005/8/layout/gear1"/>
    <dgm:cxn modelId="{8C940C5A-30FE-4D32-BC79-24A21DF9B213}" type="presParOf" srcId="{C02A3239-EE34-4534-AE4B-03D224BC1B37}" destId="{43509BD7-7F48-466A-B552-2980E5D5DD23}" srcOrd="6" destOrd="0" presId="urn:microsoft.com/office/officeart/2005/8/layout/gear1"/>
    <dgm:cxn modelId="{3D1F77D0-3F7A-4322-A490-CDE6B5961513}" type="presParOf" srcId="{C02A3239-EE34-4534-AE4B-03D224BC1B37}" destId="{ED196127-652E-4BED-8A34-5C5D98861C7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F13EFC-7F34-4DB7-B789-F0CFAAFD310F}">
      <dsp:nvSpPr>
        <dsp:cNvPr id="0" name=""/>
        <dsp:cNvSpPr/>
      </dsp:nvSpPr>
      <dsp:spPr>
        <a:xfrm>
          <a:off x="0" y="106351"/>
          <a:ext cx="2792458" cy="285852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GASPI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communication</a:t>
          </a:r>
          <a:r>
            <a:rPr lang="de-DE" sz="1800" kern="1200" dirty="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library</a:t>
          </a:r>
          <a:endParaRPr lang="en-US" sz="1800" kern="1200" dirty="0"/>
        </a:p>
      </dsp:txBody>
      <dsp:txXfrm>
        <a:off x="0" y="106351"/>
        <a:ext cx="2792458" cy="2858525"/>
      </dsp:txXfrm>
    </dsp:sp>
    <dsp:sp modelId="{2067F530-C9FB-4AFB-9D81-B3DE00F1B942}">
      <dsp:nvSpPr>
        <dsp:cNvPr id="0" name=""/>
        <dsp:cNvSpPr/>
      </dsp:nvSpPr>
      <dsp:spPr>
        <a:xfrm>
          <a:off x="2443299" y="1121565"/>
          <a:ext cx="2501921" cy="240236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What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communi-cation</a:t>
          </a:r>
          <a:r>
            <a:rPr lang="de-DE" sz="1800" kern="1200" dirty="0" smtClean="0"/>
            <a:t>?</a:t>
          </a:r>
          <a:endParaRPr lang="en-US" sz="1800" kern="1200" dirty="0"/>
        </a:p>
      </dsp:txBody>
      <dsp:txXfrm>
        <a:off x="2443299" y="1121565"/>
        <a:ext cx="2501921" cy="2402369"/>
      </dsp:txXfrm>
    </dsp:sp>
    <dsp:sp modelId="{43509BD7-7F48-466A-B552-2980E5D5DD23}">
      <dsp:nvSpPr>
        <dsp:cNvPr id="0" name=""/>
        <dsp:cNvSpPr/>
      </dsp:nvSpPr>
      <dsp:spPr>
        <a:xfrm>
          <a:off x="5667715" y="1686266"/>
          <a:ext cx="3142359" cy="3142359"/>
        </a:xfrm>
        <a:prstGeom prst="circularArrow">
          <a:avLst>
            <a:gd name="adj1" fmla="val 4878"/>
            <a:gd name="adj2" fmla="val 312630"/>
            <a:gd name="adj3" fmla="val 3175622"/>
            <a:gd name="adj4" fmla="val 15177054"/>
            <a:gd name="adj5" fmla="val 5691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96127-652E-4BED-8A34-5C5D98861C78}">
      <dsp:nvSpPr>
        <dsp:cNvPr id="0" name=""/>
        <dsp:cNvSpPr/>
      </dsp:nvSpPr>
      <dsp:spPr>
        <a:xfrm>
          <a:off x="2165623" y="532923"/>
          <a:ext cx="2375930" cy="23759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8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0D75-D30E-453F-AA48-A574EF308789}" type="datetimeFigureOut">
              <a:rPr lang="en-US" smtClean="0"/>
              <a:pPr/>
              <a:t>2/28/2017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8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7D1F-3838-4E2D-B67A-EE2446F2976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035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495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r">
              <a:defRPr sz="1100"/>
            </a:lvl1pPr>
          </a:lstStyle>
          <a:p>
            <a:fld id="{9E0F56CF-FAC5-4F55-A09A-61CEA104A594}" type="datetimeFigureOut">
              <a:rPr lang="en-US" smtClean="0"/>
              <a:pPr/>
              <a:t>2/28/2017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2950"/>
            <a:ext cx="4949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5816" tIns="42908" rIns="85816" bIns="429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147" y="4704850"/>
            <a:ext cx="5436208" cy="4457470"/>
          </a:xfrm>
          <a:prstGeom prst="rect">
            <a:avLst/>
          </a:prstGeom>
        </p:spPr>
        <p:txBody>
          <a:bodyPr vert="horz" lIns="85816" tIns="42908" rIns="85816" bIns="429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495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r">
              <a:defRPr sz="1100"/>
            </a:lvl1pPr>
          </a:lstStyle>
          <a:p>
            <a:fld id="{122FB457-248A-4277-91D6-B45A4B98BDC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992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55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225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791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sz="quarter" idx="1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23.11.2009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3"/>
          </p:nvPr>
        </p:nvSpPr>
        <p:spPr>
          <a:ln/>
        </p:spPr>
        <p:txBody>
          <a:bodyPr/>
          <a:lstStyle/>
          <a:p>
            <a:fld id="{EE422C16-6F28-4028-BC6A-E64B6BD41D05}" type="slidenum">
              <a:rPr lang="de-DE">
                <a:solidFill>
                  <a:prstClr val="black"/>
                </a:solidFill>
              </a:rPr>
              <a:pPr/>
              <a:t>168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–streng vertraulich, vertraulich, intern, öffentlich–                         Autor / Thema der Präsentation</a:t>
            </a:r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46650" cy="3711575"/>
          </a:xfrm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18" y="4704321"/>
            <a:ext cx="4983065" cy="44572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B57A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98CFB-603D-464F-BE25-0A8C29EA7302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B4F7B-E01E-4193-8C6E-51F19D5FF45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38550-D3FF-476F-B721-1B1F997B6315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41A67-D587-47BF-AE26-4F9E7A8B9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083426"/>
            <a:ext cx="2057400" cy="504273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083426"/>
            <a:ext cx="6019800" cy="504273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0CB59-A49F-4BD3-8045-BB75FBDAD570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4BA0-5F80-4981-AB08-62C5670926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  <a:latin typeface="+mn-lt"/>
              </a:defRPr>
            </a:lvl1pPr>
            <a:lvl2pPr>
              <a:defRPr>
                <a:solidFill>
                  <a:srgbClr val="3B57A0"/>
                </a:solidFill>
                <a:latin typeface="+mn-lt"/>
              </a:defRPr>
            </a:lvl2pPr>
            <a:lvl3pPr>
              <a:defRPr>
                <a:solidFill>
                  <a:srgbClr val="3B57A0"/>
                </a:solidFill>
                <a:latin typeface="+mn-lt"/>
              </a:defRPr>
            </a:lvl3pPr>
            <a:lvl4pPr>
              <a:defRPr>
                <a:solidFill>
                  <a:srgbClr val="3B57A0"/>
                </a:solidFill>
                <a:latin typeface="+mn-lt"/>
              </a:defRPr>
            </a:lvl4pPr>
            <a:lvl5pPr>
              <a:defRPr>
                <a:solidFill>
                  <a:srgbClr val="3B57A0"/>
                </a:solidFill>
                <a:latin typeface="+mn-lt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BE947-7B4A-49F6-839B-8564117C7917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A7815-98F8-4E4F-BD74-9B050C17A6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3B57A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57D69-5CC3-4B63-83C0-C005C7C90578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0FB91-D219-4D10-964D-E27C14EF909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18F41-C13A-4A48-A7A5-AC46787D299F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FB0-5069-4765-BA57-42043A8B71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9478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334545"/>
            <a:ext cx="4040188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69478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34545"/>
            <a:ext cx="4041775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FD512-229B-4E69-9E0B-4E5E98DDF6DD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9C8D9-8B6E-4348-9E13-8915F6460E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62DA1-2CBE-47AC-BDC9-48DB06A717A2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A390-D1CB-48F1-A035-3AFED9D331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F2F4-7A93-4E69-8AB0-BAF698B3406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9CEA8-91F8-4315-9FCF-28CCCA3423E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7745"/>
            <a:ext cx="3008313" cy="13432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530955"/>
            <a:ext cx="3008313" cy="3595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DC88-123D-41E5-9C95-733E571968BB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2A5B-59CD-4B85-96B9-B243F399E7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66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76600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66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1E568-84E4-427D-AB5A-2C69D7ECB834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EBDA9-0D08-4C79-AA62-6349AE6B07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6" descr="ppt_bg.jpg"/>
          <p:cNvPicPr>
            <a:picLocks noChangeAspect="1"/>
          </p:cNvPicPr>
          <p:nvPr/>
        </p:nvPicPr>
        <p:blipFill>
          <a:blip r:embed="rId13">
            <a:lum contrast="8000"/>
          </a:blip>
          <a:srcRect t="17046"/>
          <a:stretch>
            <a:fillRect/>
          </a:stretch>
        </p:blipFill>
        <p:spPr bwMode="auto">
          <a:xfrm>
            <a:off x="0" y="1111250"/>
            <a:ext cx="91440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Bild 6" descr="ppt_bg.jpg"/>
          <p:cNvPicPr>
            <a:picLocks noChangeAspect="1"/>
          </p:cNvPicPr>
          <p:nvPr/>
        </p:nvPicPr>
        <p:blipFill>
          <a:blip r:embed="rId13"/>
          <a:srcRect b="82954"/>
          <a:stretch>
            <a:fillRect/>
          </a:stretch>
        </p:blipFill>
        <p:spPr bwMode="auto">
          <a:xfrm>
            <a:off x="0" y="0"/>
            <a:ext cx="914400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995522-D5CF-43A1-94B3-6C34D3CF18E9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118B54-50B8-4121-B493-684ACAF6F4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B57A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3B57A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3B57A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3B57A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3B57A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3B57A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5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.uk/r/RPH2333" TargetMode="External"/><Relationship Id="rId2" Type="http://schemas.openxmlformats.org/officeDocument/2006/relationships/hyperlink" Target="https://www.surveymonkey.co.uk/r/8P7QT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Tutorial</a:t>
            </a:r>
          </a:p>
        </p:txBody>
      </p:sp>
      <p:sp>
        <p:nvSpPr>
          <p:cNvPr id="13314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2800" dirty="0" smtClean="0"/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Christian Simmendinger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Mirko Rahn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Daniel Grünewald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915" y="5459731"/>
            <a:ext cx="37968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</a:pPr>
            <a:r>
              <a:rPr lang="de-DE" sz="1400" dirty="0" err="1" smtClean="0">
                <a:solidFill>
                  <a:srgbClr val="3B57A0"/>
                </a:solidFill>
                <a:latin typeface="Calibri"/>
                <a:cs typeface="+mn-cs"/>
              </a:rPr>
              <a:t>Sponsored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en-US" sz="1400" dirty="0" smtClean="0">
                <a:solidFill>
                  <a:srgbClr val="3B57A0"/>
                </a:solidFill>
                <a:latin typeface="Calibri"/>
                <a:cs typeface="+mn-cs"/>
              </a:rPr>
              <a:t>by the European </a:t>
            </a:r>
            <a:r>
              <a:rPr lang="en-US" sz="1400" dirty="0">
                <a:solidFill>
                  <a:srgbClr val="3B57A0"/>
                </a:solidFill>
                <a:latin typeface="Calibri"/>
                <a:cs typeface="+mn-cs"/>
              </a:rPr>
              <a:t>Commission through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</a:p>
        </p:txBody>
      </p:sp>
      <p:pic>
        <p:nvPicPr>
          <p:cNvPr id="1026" name="Picture 2" descr="C:\Users\bartschv\AppData\Local\Temp\3\7zEE08E.tmp\EPiGRAM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82" y="6040662"/>
            <a:ext cx="1358489" cy="436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artschv\AppData\Local\Temp\3\7zE121A.tmp\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54" y="6040662"/>
            <a:ext cx="656985" cy="436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81" y="5838491"/>
            <a:ext cx="792835" cy="769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beckett\OneDrive\Documents\intertwine\documents\logos\intertwine\INTERTWinE_logo_RGB_small.jpg"/>
          <p:cNvPicPr/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53" y="5768644"/>
            <a:ext cx="1079817" cy="93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at a </a:t>
            </a:r>
            <a:r>
              <a:rPr lang="de-DE" dirty="0" err="1" smtClean="0"/>
              <a:t>Glance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2118865"/>
            <a:ext cx="436977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Features: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>
                <a:solidFill>
                  <a:srgbClr val="1F497D"/>
                </a:solidFill>
                <a:latin typeface="Calibri" panose="020F0502020204030204" pitchFamily="34" charset="0"/>
              </a:rPr>
              <a:t>G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lobal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partitioned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address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space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Asynchronous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one-sided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communication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Threadsave,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every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thread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can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Supports fault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tolerance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Open Source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Standardized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API (GASPI)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7015" y="5979227"/>
            <a:ext cx="4572000" cy="58477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marL="1588" lvl="1"/>
            <a:r>
              <a:rPr lang="de-DE" altLang="en-US" sz="1600" dirty="0" err="1" smtClean="0">
                <a:solidFill>
                  <a:prstClr val="white"/>
                </a:solidFill>
              </a:rPr>
              <a:t>Infiniband</a:t>
            </a:r>
            <a:r>
              <a:rPr lang="de-DE" altLang="en-US" sz="1600" dirty="0" smtClean="0">
                <a:solidFill>
                  <a:prstClr val="white"/>
                </a:solidFill>
              </a:rPr>
              <a:t>, Cray, Ethernet, GPUs, Intel Xeon Phi, Open Source (GPL) , </a:t>
            </a:r>
            <a:r>
              <a:rPr lang="de-DE" altLang="en-US" sz="1600" dirty="0" err="1" smtClean="0">
                <a:solidFill>
                  <a:prstClr val="white"/>
                </a:solidFill>
              </a:rPr>
              <a:t>standardized</a:t>
            </a:r>
            <a:r>
              <a:rPr lang="de-DE" altLang="en-US" sz="1600" dirty="0" smtClean="0">
                <a:solidFill>
                  <a:prstClr val="white"/>
                </a:solidFill>
              </a:rPr>
              <a:t>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9" y="2339650"/>
            <a:ext cx="4149015" cy="3111761"/>
          </a:xfrm>
          <a:prstGeom prst="rect">
            <a:avLst/>
          </a:prstGeom>
        </p:spPr>
      </p:pic>
      <p:sp>
        <p:nvSpPr>
          <p:cNvPr id="9" name="Textfeld 19"/>
          <p:cNvSpPr txBox="1"/>
          <p:nvPr/>
        </p:nvSpPr>
        <p:spPr>
          <a:xfrm>
            <a:off x="7134780" y="3898922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tested</a:t>
            </a:r>
            <a:r>
              <a:rPr lang="de-DE" sz="1600" dirty="0"/>
              <a:t> on 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65k </a:t>
            </a:r>
            <a:r>
              <a:rPr lang="de-DE" sz="1600" dirty="0" err="1"/>
              <a:t>cores</a:t>
            </a:r>
            <a:r>
              <a:rPr lang="de-DE" sz="1600" dirty="0"/>
              <a:t>!</a:t>
            </a:r>
          </a:p>
        </p:txBody>
      </p:sp>
    </p:spTree>
    <p:extLst>
      <p:ext uri="{BB962C8B-B14F-4D97-AF65-F5344CB8AC3E}">
        <p14:creationId xmlns="" xmlns:p14="http://schemas.microsoft.com/office/powerpoint/2010/main" val="12745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355874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P</a:t>
            </a:r>
            <a:r>
              <a:rPr lang="de-DE" dirty="0" err="1" smtClean="0"/>
              <a:t>reserves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MPI </a:t>
            </a:r>
            <a:r>
              <a:rPr lang="de-DE" dirty="0"/>
              <a:t>R</a:t>
            </a:r>
            <a:r>
              <a:rPr lang="de-DE" dirty="0" smtClean="0"/>
              <a:t>anks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2029097"/>
            <a:ext cx="3801291" cy="4171407"/>
          </a:xfrm>
        </p:spPr>
        <p:txBody>
          <a:bodyPr/>
          <a:lstStyle/>
          <a:p>
            <a:r>
              <a:rPr lang="en-US" sz="2400" dirty="0" smtClean="0"/>
              <a:t>GASPI </a:t>
            </a:r>
            <a:r>
              <a:rPr lang="en-US" sz="2400" dirty="0"/>
              <a:t>is able to detect at runtime the MPI environment and to setup its own environment based on </a:t>
            </a:r>
            <a:r>
              <a:rPr lang="en-US" sz="2400" dirty="0" smtClean="0"/>
              <a:t>this</a:t>
            </a:r>
          </a:p>
          <a:p>
            <a:r>
              <a:rPr lang="en-US" sz="2400" dirty="0" smtClean="0"/>
              <a:t>GASPI </a:t>
            </a:r>
            <a:r>
              <a:rPr lang="en-US" sz="2400" dirty="0"/>
              <a:t>can deliver the </a:t>
            </a:r>
            <a:r>
              <a:rPr lang="en-US" sz="2400" dirty="0" smtClean="0"/>
              <a:t>same information </a:t>
            </a:r>
            <a:r>
              <a:rPr lang="en-US" sz="2400" dirty="0"/>
              <a:t>about </a:t>
            </a:r>
            <a:r>
              <a:rPr lang="en-US" sz="2400" dirty="0" smtClean="0"/>
              <a:t>ranks and </a:t>
            </a:r>
            <a:r>
              <a:rPr lang="en-US" sz="2400" dirty="0"/>
              <a:t>number of </a:t>
            </a:r>
            <a:r>
              <a:rPr lang="en-US" sz="2400" dirty="0" smtClean="0"/>
              <a:t>processes </a:t>
            </a:r>
            <a:r>
              <a:rPr lang="en-US" sz="2400" dirty="0"/>
              <a:t>as </a:t>
            </a:r>
            <a:r>
              <a:rPr lang="en-US" sz="2400" dirty="0" smtClean="0"/>
              <a:t>MPI</a:t>
            </a:r>
          </a:p>
          <a:p>
            <a:r>
              <a:rPr lang="en-US" sz="2400" dirty="0" smtClean="0"/>
              <a:t>This  helps to preserve </a:t>
            </a:r>
            <a:r>
              <a:rPr lang="en-US" sz="2400" dirty="0"/>
              <a:t> </a:t>
            </a:r>
            <a:r>
              <a:rPr lang="en-US" sz="2400" dirty="0" smtClean="0"/>
              <a:t> the application logic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4066904" y="2177142"/>
            <a:ext cx="5007428" cy="402336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(GASPI_BLOCK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93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" y="1054509"/>
            <a:ext cx="8229600" cy="990600"/>
          </a:xfrm>
        </p:spPr>
        <p:txBody>
          <a:bodyPr/>
          <a:lstStyle/>
          <a:p>
            <a:pPr lvl="1"/>
            <a:r>
              <a:rPr lang="en-GB" dirty="0" smtClean="0"/>
              <a:t>Using User </a:t>
            </a:r>
            <a:r>
              <a:rPr lang="en-GB" dirty="0"/>
              <a:t>P</a:t>
            </a:r>
            <a:r>
              <a:rPr lang="en-GB" dirty="0" smtClean="0"/>
              <a:t>rovided </a:t>
            </a:r>
            <a:br>
              <a:rPr lang="en-GB" dirty="0" smtClean="0"/>
            </a:br>
            <a:r>
              <a:rPr lang="en-GB" dirty="0" smtClean="0"/>
              <a:t>Memory for Segments </a:t>
            </a:r>
            <a:endParaRPr lang="de-DE" dirty="0"/>
          </a:p>
        </p:txBody>
      </p:sp>
      <p:sp>
        <p:nvSpPr>
          <p:cNvPr id="13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4415246" y="2281023"/>
            <a:ext cx="4506686" cy="444634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double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num_elements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					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0;</a:t>
            </a:r>
          </a:p>
          <a:p>
            <a:pPr marL="0" indent="0">
              <a:buNone/>
            </a:pP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underlying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support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segment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gaspi_segment_use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GASPI_GROUP_ALL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GASPI_BLOCK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0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57051" y="2281023"/>
            <a:ext cx="4058195" cy="429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New feature added in version 1.3 of GASPI: </a:t>
            </a:r>
            <a:r>
              <a:rPr lang="en-GB" sz="2400" dirty="0" smtClean="0"/>
              <a:t>a </a:t>
            </a:r>
            <a:r>
              <a:rPr lang="en-GB" sz="2400" dirty="0"/>
              <a:t>user </a:t>
            </a:r>
            <a:r>
              <a:rPr lang="en-GB" sz="2400" dirty="0" smtClean="0"/>
              <a:t>may </a:t>
            </a:r>
            <a:r>
              <a:rPr lang="en-GB" sz="2400" dirty="0"/>
              <a:t>provide already allocated memory for </a:t>
            </a:r>
            <a:r>
              <a:rPr lang="en-GB" sz="2400" dirty="0" smtClean="0"/>
              <a:t>segments</a:t>
            </a:r>
            <a:endParaRPr lang="en-US" sz="2400" dirty="0" smtClean="0"/>
          </a:p>
          <a:p>
            <a:pPr marL="0" indent="-400050"/>
            <a:r>
              <a:rPr lang="en-US" sz="2400" dirty="0"/>
              <a:t>M</a:t>
            </a:r>
            <a:r>
              <a:rPr lang="en-US" sz="2400" dirty="0" smtClean="0"/>
              <a:t>emory used in MPI communication can be used in GASPI communication</a:t>
            </a:r>
          </a:p>
          <a:p>
            <a:pPr marL="0" indent="-400050"/>
            <a:r>
              <a:rPr lang="en-US" sz="2400" dirty="0" smtClean="0"/>
              <a:t>However, the feature should be used with care because the segment creation is an expensive operation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504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869" y="1037092"/>
            <a:ext cx="8229600" cy="1305514"/>
          </a:xfrm>
        </p:spPr>
        <p:txBody>
          <a:bodyPr/>
          <a:lstStyle/>
          <a:p>
            <a:pPr lvl="1"/>
            <a:r>
              <a:rPr lang="en-GB" dirty="0"/>
              <a:t>Using </a:t>
            </a:r>
            <a:r>
              <a:rPr lang="en-GB" dirty="0" smtClean="0"/>
              <a:t>GASPI Segment </a:t>
            </a:r>
            <a:r>
              <a:rPr lang="en-GB" dirty="0"/>
              <a:t>A</a:t>
            </a:r>
            <a:r>
              <a:rPr lang="en-GB" dirty="0" smtClean="0"/>
              <a:t>llocated </a:t>
            </a:r>
            <a:r>
              <a:rPr lang="en-GB" dirty="0"/>
              <a:t>M</a:t>
            </a:r>
            <a:r>
              <a:rPr lang="en-GB" dirty="0" smtClean="0"/>
              <a:t>emory </a:t>
            </a:r>
            <a:r>
              <a:rPr lang="en-GB" dirty="0"/>
              <a:t>in MPI </a:t>
            </a:r>
            <a:r>
              <a:rPr lang="en-GB" sz="4000" dirty="0"/>
              <a:t>C</a:t>
            </a:r>
            <a:r>
              <a:rPr lang="en-GB" sz="4000" dirty="0" smtClean="0"/>
              <a:t>ommunication</a:t>
            </a:r>
            <a:endParaRPr lang="de-DE" dirty="0"/>
          </a:p>
        </p:txBody>
      </p:sp>
      <p:sp>
        <p:nvSpPr>
          <p:cNvPr id="11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696686" y="2429692"/>
            <a:ext cx="8059783" cy="4014652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allgatherV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GASPI_GROUP_ALL,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GASPI_ALLOC_DEFAULT));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*)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init_array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MPI_Allgatherv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]],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MPI_INT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MPI_INT,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MPI_COMM_WORLD);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13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926"/>
            <a:ext cx="8229600" cy="990600"/>
          </a:xfrm>
        </p:spPr>
        <p:txBody>
          <a:bodyPr/>
          <a:lstStyle/>
          <a:p>
            <a:pPr lvl="1"/>
            <a:r>
              <a:rPr lang="en-US" dirty="0"/>
              <a:t>Mixing MPI </a:t>
            </a:r>
            <a:r>
              <a:rPr lang="en-US" dirty="0" smtClean="0"/>
              <a:t>Code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GASPI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L</a:t>
            </a:r>
            <a:r>
              <a:rPr lang="en-US" dirty="0" smtClean="0"/>
              <a:t>ibrary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831771" y="2264229"/>
            <a:ext cx="5146767" cy="439782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distribute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, do MPI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communication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call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iteratively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solving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linear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Gaspi_Jacobi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n_local_rows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local_a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		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local_b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&amp;x,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x_new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n_max_iter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);</a:t>
            </a: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de-DE" sz="1400" dirty="0" smtClean="0"/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9077" y="2473233"/>
            <a:ext cx="3622766" cy="322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In </a:t>
            </a:r>
            <a:r>
              <a:rPr lang="en-US" sz="2400" dirty="0"/>
              <a:t>mixed-mode, an MPI based code may call GASPI code </a:t>
            </a:r>
            <a:r>
              <a:rPr lang="en-US" sz="2400" dirty="0" smtClean="0"/>
              <a:t>that </a:t>
            </a:r>
            <a:r>
              <a:rPr lang="en-US" sz="2400" dirty="0"/>
              <a:t>is embedded into a </a:t>
            </a:r>
            <a:r>
              <a:rPr lang="en-US" sz="2400" dirty="0" smtClean="0"/>
              <a:t>library</a:t>
            </a:r>
          </a:p>
          <a:p>
            <a:pPr marL="0" indent="0">
              <a:buNone/>
            </a:pPr>
            <a:r>
              <a:rPr lang="en-US" sz="2400" dirty="0" smtClean="0"/>
              <a:t>   </a:t>
            </a:r>
            <a:endParaRPr lang="en-US" sz="2400" dirty="0"/>
          </a:p>
          <a:p>
            <a:pPr marL="0" indent="-400050"/>
            <a:r>
              <a:rPr lang="en-US" sz="2400" dirty="0"/>
              <a:t>The GASPI environment must </a:t>
            </a:r>
            <a:r>
              <a:rPr lang="en-US" sz="2400" dirty="0" smtClean="0"/>
              <a:t>be initialized and cleaned up within </a:t>
            </a:r>
            <a:r>
              <a:rPr lang="en-US" sz="2400" dirty="0"/>
              <a:t>the calling </a:t>
            </a:r>
            <a:r>
              <a:rPr lang="en-US" sz="2400" dirty="0" smtClean="0"/>
              <a:t>program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562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- Hands </a:t>
            </a:r>
            <a:r>
              <a:rPr lang="de-DE" dirty="0" smtClean="0"/>
              <a:t>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1897063"/>
            <a:ext cx="3211286" cy="4229100"/>
          </a:xfrm>
        </p:spPr>
        <p:txBody>
          <a:bodyPr/>
          <a:lstStyle/>
          <a:p>
            <a:r>
              <a:rPr lang="de-DE" sz="2400" dirty="0" err="1" smtClean="0"/>
              <a:t>Implement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  <a:endParaRPr lang="de-DE" sz="2400" dirty="0" smtClean="0"/>
          </a:p>
          <a:p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array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M_SZ*2^(rank)</a:t>
            </a:r>
          </a:p>
          <a:p>
            <a:endParaRPr lang="de-DE" sz="2400" dirty="0" smtClean="0"/>
          </a:p>
          <a:p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103926" y="1897063"/>
            <a:ext cx="4757057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MPI/GASPI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B_SZ = 2;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M_SZ = 2048;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!= NULL);  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!= NULL);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i,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k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= 1;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(i = 0; i &lt;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++i)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  = M_SZ * k;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  +=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k          *= B_SZ;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49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/>
              <a:t>- Hands on -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063"/>
            <a:ext cx="8229600" cy="46343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M</a:t>
            </a:r>
            <a:r>
              <a:rPr lang="de-DE" sz="2400" dirty="0" smtClean="0"/>
              <a:t>odify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 MPI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, such </a:t>
            </a:r>
            <a:r>
              <a:rPr lang="de-DE" sz="2400" dirty="0" err="1" smtClean="0"/>
              <a:t>that</a:t>
            </a:r>
            <a:r>
              <a:rPr lang="de-DE" sz="2400" dirty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environment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initialized</a:t>
            </a:r>
            <a:r>
              <a:rPr lang="de-DE" sz="2400" dirty="0" smtClean="0"/>
              <a:t> after MPI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Check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GASPI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identical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Create a GASPI </a:t>
            </a:r>
            <a:r>
              <a:rPr lang="de-DE" sz="2400" dirty="0" err="1" smtClean="0"/>
              <a:t>segment</a:t>
            </a: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Use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allocated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buffer</a:t>
            </a:r>
            <a:r>
              <a:rPr lang="de-DE" sz="2400" dirty="0"/>
              <a:t> </a:t>
            </a:r>
            <a:r>
              <a:rPr lang="de-DE" sz="2400" dirty="0" smtClean="0"/>
              <a:t>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smtClean="0"/>
              <a:t>MPI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 smtClean="0"/>
          </a:p>
          <a:p>
            <a:pPr lvl="1"/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1849362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The GASPI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Think </a:t>
            </a:r>
            <a:r>
              <a:rPr lang="de-DE" dirty="0" err="1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smtClean="0"/>
              <a:t>maximal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19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‚</a:t>
            </a:r>
            <a:r>
              <a:rPr lang="de-DE" dirty="0" err="1" smtClean="0"/>
              <a:t>folklore</a:t>
            </a:r>
            <a:r>
              <a:rPr lang="de-DE" dirty="0" smtClean="0"/>
              <a:t>‘ </a:t>
            </a:r>
            <a:r>
              <a:rPr lang="de-DE" dirty="0" err="1" smtClean="0"/>
              <a:t>round-robin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smtClean="0"/>
              <a:t>(TODO + </a:t>
            </a:r>
            <a:r>
              <a:rPr lang="de-DE" dirty="0" err="1" smtClean="0"/>
              <a:t>Questions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2050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5861" y="3235551"/>
            <a:ext cx="4838700" cy="1981201"/>
          </a:xfrm>
          <a:prstGeom prst="rect">
            <a:avLst/>
          </a:prstGeom>
          <a:noFill/>
        </p:spPr>
      </p:pic>
      <p:sp>
        <p:nvSpPr>
          <p:cNvPr id="5" name="Nach rechts gekrümmter Pfeil 4"/>
          <p:cNvSpPr/>
          <p:nvPr/>
        </p:nvSpPr>
        <p:spPr>
          <a:xfrm rot="10800000">
            <a:off x="4137751" y="3252028"/>
            <a:ext cx="731520" cy="180398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Pfeil nach unten 5"/>
          <p:cNvSpPr/>
          <p:nvPr/>
        </p:nvSpPr>
        <p:spPr>
          <a:xfrm>
            <a:off x="2826430" y="3429000"/>
            <a:ext cx="318861" cy="149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1" y="1794110"/>
            <a:ext cx="8229600" cy="4229100"/>
          </a:xfrm>
        </p:spPr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‚</a:t>
            </a:r>
            <a:r>
              <a:rPr lang="de-DE" dirty="0" err="1" smtClean="0"/>
              <a:t>pipelined</a:t>
            </a:r>
            <a:r>
              <a:rPr lang="de-DE" dirty="0" smtClean="0"/>
              <a:t>‘ </a:t>
            </a:r>
            <a:r>
              <a:rPr lang="de-DE" dirty="0" err="1" smtClean="0"/>
              <a:t>algorithm</a:t>
            </a:r>
            <a:r>
              <a:rPr lang="de-DE" dirty="0" smtClean="0"/>
              <a:t>, </a:t>
            </a:r>
            <a:r>
              <a:rPr lang="de-DE" dirty="0" err="1" smtClean="0"/>
              <a:t>a</a:t>
            </a:r>
            <a:r>
              <a:rPr lang="de-DE" dirty="0" err="1" smtClean="0"/>
              <a:t>llscatter</a:t>
            </a:r>
            <a:r>
              <a:rPr lang="de-DE" dirty="0" smtClean="0"/>
              <a:t> + </a:t>
            </a:r>
            <a:r>
              <a:rPr lang="de-DE" dirty="0" err="1" smtClean="0"/>
              <a:t>broadcast</a:t>
            </a:r>
            <a:r>
              <a:rPr lang="de-DE" dirty="0" smtClean="0"/>
              <a:t> </a:t>
            </a:r>
            <a:r>
              <a:rPr lang="de-DE" dirty="0" smtClean="0"/>
              <a:t>(TODO + </a:t>
            </a:r>
            <a:r>
              <a:rPr lang="de-DE" dirty="0" err="1" smtClean="0"/>
              <a:t>Questions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6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2038779" y="3235551"/>
            <a:ext cx="2108653" cy="1981201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2888473" y="390797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0" name="Textfeld 9"/>
          <p:cNvSpPr txBox="1"/>
          <p:nvPr/>
        </p:nvSpPr>
        <p:spPr>
          <a:xfrm>
            <a:off x="3243915" y="431109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1" name="Textfeld 10"/>
          <p:cNvSpPr txBox="1"/>
          <p:nvPr/>
        </p:nvSpPr>
        <p:spPr>
          <a:xfrm>
            <a:off x="3585159" y="4724401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2" name="Textfeld 11"/>
          <p:cNvSpPr txBox="1"/>
          <p:nvPr/>
        </p:nvSpPr>
        <p:spPr>
          <a:xfrm>
            <a:off x="2540134" y="3504847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pic>
        <p:nvPicPr>
          <p:cNvPr id="13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4470241" y="4657650"/>
            <a:ext cx="2108653" cy="1981201"/>
          </a:xfrm>
          <a:prstGeom prst="rect">
            <a:avLst/>
          </a:prstGeom>
          <a:noFill/>
        </p:spPr>
      </p:pic>
      <p:sp>
        <p:nvSpPr>
          <p:cNvPr id="14" name="Textfeld 13"/>
          <p:cNvSpPr txBox="1"/>
          <p:nvPr/>
        </p:nvSpPr>
        <p:spPr>
          <a:xfrm>
            <a:off x="4965778" y="4992259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5" name="Textfeld 14"/>
          <p:cNvSpPr txBox="1"/>
          <p:nvPr/>
        </p:nvSpPr>
        <p:spPr>
          <a:xfrm>
            <a:off x="4965778" y="507969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6" name="Textfeld 15"/>
          <p:cNvSpPr txBox="1"/>
          <p:nvPr/>
        </p:nvSpPr>
        <p:spPr>
          <a:xfrm>
            <a:off x="4972872" y="5159433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7" name="Textfeld 16"/>
          <p:cNvSpPr txBox="1"/>
          <p:nvPr/>
        </p:nvSpPr>
        <p:spPr>
          <a:xfrm>
            <a:off x="4971596" y="4905174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pic>
        <p:nvPicPr>
          <p:cNvPr id="18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l="62317"/>
          <a:stretch>
            <a:fillRect/>
          </a:stretch>
        </p:blipFill>
        <p:spPr bwMode="auto">
          <a:xfrm>
            <a:off x="6727371" y="2591505"/>
            <a:ext cx="1823357" cy="1981201"/>
          </a:xfrm>
          <a:prstGeom prst="rect">
            <a:avLst/>
          </a:prstGeom>
          <a:noFill/>
        </p:spPr>
      </p:pic>
      <p:grpSp>
        <p:nvGrpSpPr>
          <p:cNvPr id="42" name="Gruppieren 41"/>
          <p:cNvGrpSpPr/>
          <p:nvPr/>
        </p:nvGrpSpPr>
        <p:grpSpPr>
          <a:xfrm>
            <a:off x="4955263" y="5936122"/>
            <a:ext cx="284312" cy="515869"/>
            <a:chOff x="5113110" y="5057574"/>
            <a:chExt cx="284312" cy="515869"/>
          </a:xfrm>
        </p:grpSpPr>
        <p:sp>
          <p:nvSpPr>
            <p:cNvPr id="38" name="Textfeld 37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114386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5113110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4967425" y="5583889"/>
            <a:ext cx="286338" cy="515869"/>
            <a:chOff x="5118178" y="5057574"/>
            <a:chExt cx="286338" cy="515869"/>
          </a:xfrm>
        </p:grpSpPr>
        <p:sp>
          <p:nvSpPr>
            <p:cNvPr id="44" name="Textfeld 43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125272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123996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4964909" y="5242542"/>
            <a:ext cx="288854" cy="515869"/>
            <a:chOff x="5114386" y="5057574"/>
            <a:chExt cx="288854" cy="515869"/>
          </a:xfrm>
        </p:grpSpPr>
        <p:sp>
          <p:nvSpPr>
            <p:cNvPr id="49" name="Textfeld 48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0" name="Textfeld 49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5114386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5123996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sp>
        <p:nvSpPr>
          <p:cNvPr id="53" name="Pfeil nach unten 52"/>
          <p:cNvSpPr/>
          <p:nvPr/>
        </p:nvSpPr>
        <p:spPr>
          <a:xfrm rot="17139690">
            <a:off x="3958952" y="4976542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unten 53"/>
          <p:cNvSpPr/>
          <p:nvPr/>
        </p:nvSpPr>
        <p:spPr>
          <a:xfrm rot="13293147">
            <a:off x="7028631" y="4537310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r>
              <a:rPr lang="de-DE" sz="2000" b="1" dirty="0" smtClean="0"/>
              <a:t>GPI </a:t>
            </a:r>
            <a:r>
              <a:rPr lang="de-DE" sz="2000" b="1" dirty="0" err="1" smtClean="0"/>
              <a:t>is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implementation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of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GASPI </a:t>
            </a:r>
            <a:r>
              <a:rPr lang="de-DE" sz="2000" b="1" dirty="0" err="1" smtClean="0"/>
              <a:t>standard</a:t>
            </a:r>
            <a:endParaRPr lang="de-DE" sz="2000" dirty="0" smtClean="0"/>
          </a:p>
          <a:p>
            <a:pPr lvl="1" eaLnBrk="1" hangingPunct="1"/>
            <a:r>
              <a:rPr lang="de-DE" sz="1800" dirty="0" err="1" smtClean="0"/>
              <a:t>originally</a:t>
            </a:r>
            <a:r>
              <a:rPr lang="de-DE" sz="1800" dirty="0" smtClean="0"/>
              <a:t> </a:t>
            </a:r>
            <a:r>
              <a:rPr lang="de-DE" sz="1800" dirty="0" err="1" smtClean="0"/>
              <a:t>called</a:t>
            </a:r>
            <a:r>
              <a:rPr lang="de-DE" sz="1800" dirty="0" smtClean="0"/>
              <a:t> </a:t>
            </a:r>
            <a:r>
              <a:rPr lang="en-US" sz="1800" dirty="0" err="1" smtClean="0"/>
              <a:t>Fraunhofer</a:t>
            </a:r>
            <a:r>
              <a:rPr lang="en-US" sz="1800" dirty="0" smtClean="0"/>
              <a:t> Virtual Machine (</a:t>
            </a:r>
            <a:r>
              <a:rPr lang="en-US" sz="1800" b="1" dirty="0" smtClean="0"/>
              <a:t>FVM</a:t>
            </a:r>
            <a:r>
              <a:rPr lang="en-US" sz="1800" dirty="0" smtClean="0"/>
              <a:t>)</a:t>
            </a:r>
          </a:p>
          <a:p>
            <a:pPr lvl="1" eaLnBrk="1" hangingPunct="1"/>
            <a:r>
              <a:rPr lang="de-DE" sz="1800" dirty="0" err="1" smtClean="0"/>
              <a:t>developed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2005</a:t>
            </a:r>
          </a:p>
          <a:p>
            <a:pPr lvl="1" eaLnBrk="1" hangingPunct="1"/>
            <a:r>
              <a:rPr lang="de-DE" sz="1800" dirty="0" err="1" smtClean="0"/>
              <a:t>used</a:t>
            </a:r>
            <a:r>
              <a:rPr lang="de-DE" sz="1800" dirty="0" smtClean="0"/>
              <a:t> in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industry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projects</a:t>
            </a:r>
            <a:r>
              <a:rPr lang="de-DE" sz="1800" dirty="0" smtClean="0"/>
              <a:t> at CC-HPC </a:t>
            </a:r>
            <a:r>
              <a:rPr lang="de-DE" sz="1800" dirty="0" err="1" smtClean="0"/>
              <a:t>of</a:t>
            </a:r>
            <a:r>
              <a:rPr lang="de-DE" sz="1800" dirty="0" smtClean="0"/>
              <a:t> Fraunhofer ITWM</a:t>
            </a:r>
          </a:p>
          <a:p>
            <a:pPr eaLnBrk="1" hangingPunct="1">
              <a:buFont typeface="Arial" charset="0"/>
              <a:buNone/>
            </a:pPr>
            <a:endParaRPr lang="de-DE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424363"/>
            <a:ext cx="571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Inhaltsplatzhalter 2"/>
          <p:cNvSpPr>
            <a:spLocks/>
          </p:cNvSpPr>
          <p:nvPr/>
        </p:nvSpPr>
        <p:spPr bwMode="auto">
          <a:xfrm>
            <a:off x="2355850" y="4011613"/>
            <a:ext cx="65135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Winner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„Joseph von Fraunhofer Preis 2013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Finalist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„European Innovation Radar 2016“.</a:t>
            </a: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								</a:t>
            </a:r>
            <a:r>
              <a:rPr lang="de-DE" sz="24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4" y="1897063"/>
            <a:ext cx="3517271" cy="4229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Stencil </a:t>
            </a:r>
            <a:r>
              <a:rPr lang="de-DE" dirty="0" err="1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endParaRPr lang="de-DE" dirty="0" smtClean="0"/>
          </a:p>
          <a:p>
            <a:pPr lvl="1"/>
            <a:r>
              <a:rPr lang="de-DE" dirty="0" smtClean="0"/>
              <a:t>FD </a:t>
            </a:r>
            <a:r>
              <a:rPr lang="de-DE" dirty="0" err="1" smtClean="0"/>
              <a:t>methods</a:t>
            </a:r>
            <a:endParaRPr lang="de-DE" dirty="0" smtClean="0"/>
          </a:p>
          <a:p>
            <a:pPr lvl="1"/>
            <a:r>
              <a:rPr lang="de-DE" dirty="0" smtClean="0"/>
              <a:t>Image </a:t>
            </a:r>
            <a:r>
              <a:rPr lang="de-DE" dirty="0" err="1" smtClean="0"/>
              <a:t>processing</a:t>
            </a:r>
            <a:endParaRPr lang="de-DE" dirty="0" smtClean="0"/>
          </a:p>
          <a:p>
            <a:pPr lvl="1"/>
            <a:r>
              <a:rPr lang="de-DE" dirty="0" smtClean="0"/>
              <a:t>PDEs</a:t>
            </a:r>
          </a:p>
          <a:p>
            <a:r>
              <a:rPr lang="de-DE" dirty="0" smtClean="0"/>
              <a:t>Iterative </a:t>
            </a:r>
            <a:r>
              <a:rPr lang="de-DE" dirty="0" err="1" smtClean="0"/>
              <a:t>method</a:t>
            </a:r>
            <a:endParaRPr lang="de-DE" dirty="0" smtClean="0"/>
          </a:p>
          <a:p>
            <a:r>
              <a:rPr lang="de-DE" dirty="0" smtClean="0"/>
              <a:t>Non-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updates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89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Stencil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0</a:t>
            </a:r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1</a:t>
            </a:r>
          </a:p>
          <a:p>
            <a:r>
              <a:rPr lang="de-DE" dirty="0" smtClean="0"/>
              <a:t>2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lvl="1"/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r>
              <a:rPr lang="de-DE" dirty="0" smtClean="0"/>
              <a:t>Data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lvl="1"/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612" y="5264204"/>
            <a:ext cx="23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step</a:t>
            </a:r>
            <a:r>
              <a:rPr lang="de-DE" dirty="0" smtClean="0"/>
              <a:t>:</a:t>
            </a:r>
            <a:endParaRPr lang="de-DE" dirty="0"/>
          </a:p>
          <a:p>
            <a:r>
              <a:rPr lang="de-DE" dirty="0" smtClean="0"/>
              <a:t>  </a:t>
            </a:r>
            <a:r>
              <a:rPr lang="de-DE" dirty="0" smtClean="0">
                <a:solidFill>
                  <a:srgbClr val="1E02EE"/>
                </a:solidFill>
              </a:rPr>
              <a:t>- Update </a:t>
            </a:r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part</a:t>
            </a:r>
            <a:endParaRPr lang="de-DE" dirty="0" smtClean="0">
              <a:solidFill>
                <a:srgbClr val="1E02EE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 - Update </a:t>
            </a:r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part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3784" y="41689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65212" y="30650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7496" y="304081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614" y="363760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160" y="415036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0278" y="474715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>
            <a:off x="128187" y="3314741"/>
            <a:ext cx="329013" cy="1103862"/>
          </a:xfrm>
          <a:prstGeom prst="curvedRightArrow">
            <a:avLst/>
          </a:prstGeom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>
            <a:off x="615293" y="3314741"/>
            <a:ext cx="299103" cy="110386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68" y="3613608"/>
            <a:ext cx="96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Update</a:t>
            </a:r>
            <a:br>
              <a:rPr lang="de-DE" sz="1400" dirty="0" smtClean="0"/>
            </a:br>
            <a:r>
              <a:rPr lang="de-DE" sz="1400" dirty="0" err="1" smtClean="0"/>
              <a:t>cycle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231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Stencil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966057"/>
            <a:ext cx="5111750" cy="446709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Nthread</a:t>
            </a:r>
            <a:r>
              <a:rPr lang="de-DE" dirty="0" smtClean="0"/>
              <a:t> </a:t>
            </a:r>
            <a:r>
              <a:rPr lang="de-DE" dirty="0" err="1" smtClean="0"/>
              <a:t>omp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</a:t>
            </a:r>
            <a:r>
              <a:rPr lang="de-DE" dirty="0" err="1" smtClean="0"/>
              <a:t>tatic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decomposition</a:t>
            </a:r>
            <a:r>
              <a:rPr lang="de-DE" dirty="0" smtClean="0"/>
              <a:t> / </a:t>
            </a:r>
            <a:r>
              <a:rPr lang="de-DE" dirty="0" err="1" smtClean="0"/>
              <a:t>assignment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: </a:t>
            </a:r>
            <a:r>
              <a:rPr lang="de-DE" dirty="0" err="1" smtClean="0"/>
              <a:t>nvector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84926" y="182591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3498" y="329439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1932" y="493516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1810" y="516447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662" y="492518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1540" y="515450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9158" y="201529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4822" y="261208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914" y="34239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1940" y="39780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55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Fork-Join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7154" y="3199121"/>
            <a:ext cx="4701623" cy="157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723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sp>
        <p:nvSpPr>
          <p:cNvPr id="3" name="TextBox 2"/>
          <p:cNvSpPr txBox="1"/>
          <p:nvPr/>
        </p:nvSpPr>
        <p:spPr>
          <a:xfrm>
            <a:off x="6289700" y="2909544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415" y="3555875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26799" y="4694204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99675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12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23076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69407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44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4737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3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2789900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3436231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436945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67200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47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40168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86499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3628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38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35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Nelem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Initial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recovered</a:t>
            </a:r>
            <a:endParaRPr lang="en-US" dirty="0" smtClean="0"/>
          </a:p>
          <a:p>
            <a:pPr marL="457200" lvl="1" indent="0">
              <a:buNone/>
            </a:pPr>
            <a:r>
              <a:rPr lang="de-DE" dirty="0" smtClean="0"/>
              <a:t>-&gt; Easy </a:t>
            </a:r>
            <a:r>
              <a:rPr lang="de-DE" dirty="0" err="1" smtClean="0"/>
              <a:t>to</a:t>
            </a:r>
            <a:r>
              <a:rPr lang="de-DE" dirty="0" smtClean="0"/>
              <a:t> check</a:t>
            </a:r>
          </a:p>
        </p:txBody>
      </p:sp>
    </p:spTree>
    <p:extLst>
      <p:ext uri="{BB962C8B-B14F-4D97-AF65-F5344CB8AC3E}">
        <p14:creationId xmlns="" xmlns:p14="http://schemas.microsoft.com/office/powerpoint/2010/main" val="22881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179182" y="5546222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4267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0049" y="4909349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Join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6987" y="489937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Fork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0991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8109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109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82319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27758" y="2632115"/>
            <a:ext cx="28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80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650049"/>
            <a:ext cx="67103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xagon 1"/>
          <p:cNvSpPr/>
          <p:nvPr/>
        </p:nvSpPr>
        <p:spPr>
          <a:xfrm>
            <a:off x="3763398" y="2886783"/>
            <a:ext cx="1843701" cy="120912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/>
              <a:t>Founding</a:t>
            </a:r>
            <a:r>
              <a:rPr lang="de-DE" sz="2000" dirty="0" smtClean="0"/>
              <a:t> Members</a:t>
            </a:r>
            <a:endParaRPr lang="de-DE" sz="20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915681" y="48357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de-DE" dirty="0" smtClean="0"/>
              <a:t>GASPI </a:t>
            </a:r>
          </a:p>
          <a:p>
            <a:pPr eaLnBrk="1" hangingPunct="1"/>
            <a:r>
              <a:rPr lang="de-DE" dirty="0" err="1" smtClean="0"/>
              <a:t>Standardization</a:t>
            </a:r>
            <a:r>
              <a:rPr lang="de-DE" dirty="0" smtClean="0"/>
              <a:t> Forum</a:t>
            </a:r>
          </a:p>
        </p:txBody>
      </p:sp>
    </p:spTree>
    <p:extLst>
      <p:ext uri="{BB962C8B-B14F-4D97-AF65-F5344CB8AC3E}">
        <p14:creationId xmlns="" xmlns:p14="http://schemas.microsoft.com/office/powerpoint/2010/main" val="832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74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Elementary</a:t>
            </a:r>
            <a:r>
              <a:rPr lang="de-DE" dirty="0" smtClean="0"/>
              <a:t> update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r>
              <a:rPr lang="de-DE" dirty="0" smtClean="0"/>
              <a:t>Part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accessible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395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Boundary</a:t>
            </a:r>
            <a:r>
              <a:rPr lang="de-DE" dirty="0" smtClean="0"/>
              <a:t> / Halo </a:t>
            </a:r>
            <a:r>
              <a:rPr lang="de-DE" dirty="0" err="1" smtClean="0"/>
              <a:t>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</p:spTree>
    <p:extLst>
      <p:ext uri="{BB962C8B-B14F-4D97-AF65-F5344CB8AC3E}">
        <p14:creationId xmlns="" xmlns:p14="http://schemas.microsoft.com/office/powerpoint/2010/main" val="794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</p:spTree>
    <p:extLst>
      <p:ext uri="{BB962C8B-B14F-4D97-AF65-F5344CB8AC3E}">
        <p14:creationId xmlns="" xmlns:p14="http://schemas.microsoft.com/office/powerpoint/2010/main" val="2675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</a:t>
            </a:r>
            <a:r>
              <a:rPr lang="de-DE" dirty="0" err="1" smtClean="0"/>
              <a:t>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9" y="1897063"/>
            <a:ext cx="4843741" cy="4229100"/>
          </a:xfrm>
        </p:spPr>
      </p:pic>
    </p:spTree>
    <p:extLst>
      <p:ext uri="{BB962C8B-B14F-4D97-AF65-F5344CB8AC3E}">
        <p14:creationId xmlns="" xmlns:p14="http://schemas.microsoft.com/office/powerpoint/2010/main" val="16462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1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11" name="Group 10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0727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3462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197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9468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>
          <a:xfrm>
            <a:off x="457200" y="850477"/>
            <a:ext cx="8229600" cy="990600"/>
          </a:xfrm>
        </p:spPr>
        <p:txBody>
          <a:bodyPr/>
          <a:lstStyle/>
          <a:p>
            <a:pPr eaLnBrk="1" hangingPunct="1"/>
            <a:r>
              <a:rPr lang="de-DE" dirty="0"/>
              <a:t>	</a:t>
            </a:r>
            <a:r>
              <a:rPr lang="de-DE" dirty="0" smtClean="0"/>
              <a:t>GASPI in </a:t>
            </a:r>
            <a:br>
              <a:rPr lang="de-DE" dirty="0" smtClean="0"/>
            </a:br>
            <a:r>
              <a:rPr lang="de-DE" dirty="0" smtClean="0"/>
              <a:t>European </a:t>
            </a:r>
            <a:r>
              <a:rPr lang="de-DE" dirty="0" err="1" smtClean="0"/>
              <a:t>Exascale</a:t>
            </a:r>
            <a:r>
              <a:rPr lang="de-DE" dirty="0" smtClean="0"/>
              <a:t> Projects</a:t>
            </a:r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" y="1897028"/>
            <a:ext cx="7834496" cy="480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56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bulk</a:t>
            </a:r>
            <a:r>
              <a:rPr lang="de-DE" dirty="0"/>
              <a:t>-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left_right_double_buffer_funneled.c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left_right_double_buffer_funneled.c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199" y="2571751"/>
            <a:ext cx="8686801" cy="39265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 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32284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Excursion</a:t>
            </a:r>
            <a:r>
              <a:rPr lang="de-DE" dirty="0" smtClean="0"/>
              <a:t>: </a:t>
            </a:r>
            <a:r>
              <a:rPr lang="de-DE" dirty="0" err="1" smtClean="0"/>
              <a:t>Efficient</a:t>
            </a:r>
            <a:r>
              <a:rPr lang="de-DE" dirty="0" smtClean="0"/>
              <a:t> parallel 								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Basic </a:t>
            </a:r>
            <a:r>
              <a:rPr lang="de-DE" dirty="0" err="1" smtClean="0"/>
              <a:t>ingredients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03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26564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55987" y="3559629"/>
            <a:ext cx="4762843" cy="923330"/>
          </a:xfrm>
          <a:prstGeom prst="rect">
            <a:avLst/>
          </a:prstGeom>
          <a:solidFill>
            <a:srgbClr val="FF0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SCALABILITY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25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858" y="3614871"/>
            <a:ext cx="7588665" cy="117077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r>
                  <a:rPr lang="de-DE" dirty="0" smtClean="0"/>
                  <a:t>Definition: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𝑆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(1)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r>
                  <a:rPr lang="de-DE" dirty="0" smtClean="0"/>
                  <a:t>Interpretation:</a:t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additional </a:t>
                </a:r>
                <a:r>
                  <a:rPr lang="de-DE" dirty="0" err="1"/>
                  <a:t>benefit</a:t>
                </a:r>
                <a:r>
                  <a:rPr lang="de-DE" dirty="0"/>
                  <a:t> </a:t>
                </a:r>
                <a:r>
                  <a:rPr lang="de-DE" dirty="0" err="1"/>
                  <a:t>generated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	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employing</a:t>
                </a:r>
                <a:r>
                  <a:rPr lang="de-DE" dirty="0"/>
                  <a:t> additional </a:t>
                </a:r>
                <a:r>
                  <a:rPr lang="de-DE" dirty="0" err="1" smtClean="0"/>
                  <a:t>resources</a:t>
                </a:r>
                <a:endParaRPr lang="de-DE" dirty="0"/>
              </a:p>
              <a:p>
                <a:pPr marL="0" indent="0">
                  <a:buNone/>
                </a:pPr>
                <a:endParaRPr lang="de-DE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5088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:r>
                  <a:rPr lang="de-DE" dirty="0" smtClean="0"/>
                  <a:t>Optimal: linear </a:t>
                </a:r>
                <a:r>
                  <a:rPr lang="de-DE" dirty="0" err="1" smtClean="0"/>
                  <a:t>scalability</a:t>
                </a:r>
                <a:r>
                  <a:rPr lang="de-DE" dirty="0" smtClean="0"/>
                  <a:t>, i.e.</a:t>
                </a:r>
                <a:r>
                  <a:rPr lang="de-DE" dirty="0"/>
                  <a:t/>
                </a:r>
                <a:br>
                  <a:rPr lang="de-DE" dirty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</m:oMath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-&gt; 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resources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implies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    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generated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benefit</a:t>
                </a:r>
                <a:r>
                  <a:rPr lang="de-DE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294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0" y="3282968"/>
            <a:ext cx="5869244" cy="234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741" y="3277668"/>
            <a:ext cx="109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8297" y="4299923"/>
            <a:ext cx="17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T(4) = T(1) / 4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51695" y="5700050"/>
            <a:ext cx="6489152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5009" y="5816653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5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r>
                  <a:rPr lang="de-DE" dirty="0" smtClean="0"/>
                  <a:t>T(1)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pure </a:t>
                </a:r>
                <a:r>
                  <a:rPr lang="de-DE" dirty="0" err="1" smtClean="0"/>
                  <a:t>computation</a:t>
                </a:r>
                <a:r>
                  <a:rPr lang="de-DE" dirty="0" smtClean="0"/>
                  <a:t> time, i.e.</a:t>
                </a:r>
              </a:p>
              <a:p>
                <a:pPr lvl="1"/>
                <a:r>
                  <a:rPr lang="de-DE" dirty="0" err="1" smtClean="0"/>
                  <a:t>communication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latencies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hidden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parallel </a:t>
                </a:r>
                <a:r>
                  <a:rPr lang="de-DE" dirty="0" err="1" smtClean="0"/>
                  <a:t>implementation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Optimal </a:t>
                </a:r>
                <a:r>
                  <a:rPr lang="de-DE" dirty="0" err="1" smtClean="0"/>
                  <a:t>load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balancing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required</a:t>
                </a:r>
                <a:endParaRPr lang="de-DE" dirty="0"/>
              </a:p>
              <a:p>
                <a:pPr lvl="2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synchronization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(Potential </a:t>
                </a:r>
                <a:r>
                  <a:rPr lang="de-DE" dirty="0" err="1" smtClean="0"/>
                  <a:t>aggregation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per se </a:t>
                </a:r>
                <a:r>
                  <a:rPr lang="de-DE" dirty="0" err="1" smtClean="0"/>
                  <a:t>unavoidable</a:t>
                </a:r>
                <a:r>
                  <a:rPr lang="de-DE" dirty="0" smtClean="0"/>
                  <a:t>, e.g. OS </a:t>
                </a:r>
                <a:r>
                  <a:rPr lang="de-DE" dirty="0" err="1" smtClean="0"/>
                  <a:t>jitter</a:t>
                </a:r>
                <a:r>
                  <a:rPr lang="de-DE" dirty="0" smtClean="0"/>
                  <a:t> etc. )</a:t>
                </a:r>
              </a:p>
              <a:p>
                <a:pPr lvl="2"/>
                <a:r>
                  <a:rPr lang="de-DE" dirty="0" err="1" smtClean="0"/>
                  <a:t>Contiguous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computational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tasks</a:t>
                </a:r>
                <a:r>
                  <a:rPr lang="de-DE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1710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Excursion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41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132" y="1386920"/>
            <a:ext cx="389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Visualization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8" y="1944280"/>
            <a:ext cx="328295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98" y="1797676"/>
            <a:ext cx="3149600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27" y="1473620"/>
            <a:ext cx="13287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50" y="4899301"/>
            <a:ext cx="2538413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98" y="4810401"/>
            <a:ext cx="215900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8549" y="1549190"/>
            <a:ext cx="139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3B57A0"/>
                </a:solidFill>
                <a:latin typeface="+mn-lt"/>
              </a:rPr>
              <a:t>CFD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7703" y="3650043"/>
            <a:ext cx="26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Machine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Learning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Big Data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Iterative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Solvers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891" y="4413302"/>
            <a:ext cx="429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Seismic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Imaging &amp;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Algorithms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595391" y="318634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de-DE" dirty="0" err="1" smtClean="0"/>
              <a:t>Some</a:t>
            </a:r>
            <a:r>
              <a:rPr lang="de-DE" dirty="0" smtClean="0"/>
              <a:t> GASPI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37672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/>
              <a:t>o</a:t>
            </a:r>
            <a:r>
              <a:rPr lang="de-DE" dirty="0" err="1" smtClean="0"/>
              <a:t>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1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4554" y="3059723"/>
            <a:ext cx="163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89706" y="3423199"/>
            <a:ext cx="1435693" cy="217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742774" y="3423199"/>
            <a:ext cx="1982626" cy="576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95701" y="3429055"/>
            <a:ext cx="1529699" cy="85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571716" y="3429055"/>
            <a:ext cx="1153683" cy="1211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65" y="2063272"/>
            <a:ext cx="39580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explicitly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27006" y="2623559"/>
            <a:ext cx="957129" cy="436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6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66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670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4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latencies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r>
              <a:rPr lang="de-DE" dirty="0" smtClean="0"/>
              <a:t>Split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/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1"/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3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Algorithmic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Init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endParaRPr lang="de-DE" dirty="0" smtClean="0"/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76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874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5139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24061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Communication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642340778"/>
              </p:ext>
            </p:extLst>
          </p:nvPr>
        </p:nvGraphicFramePr>
        <p:xfrm>
          <a:off x="457200" y="1897063"/>
          <a:ext cx="8545513" cy="46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5" name="Picture 5" descr="a350pic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0452" y="204783"/>
            <a:ext cx="13287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hevron 3"/>
          <p:cNvSpPr/>
          <p:nvPr/>
        </p:nvSpPr>
        <p:spPr>
          <a:xfrm rot="-780000">
            <a:off x="5393094" y="3265707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559" y="3256086"/>
            <a:ext cx="158254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Data Transfer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80000">
            <a:off x="5394843" y="4715081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66" y="4853513"/>
            <a:ext cx="18261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Synchronisation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4907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19133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3996486" y="5709916"/>
            <a:ext cx="4369140" cy="41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meanwhile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in parallel!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00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33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left_right_double_buffer_multiple.c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>
          <a:xfrm>
            <a:off x="457200" y="1689799"/>
            <a:ext cx="8229600" cy="4229100"/>
          </a:xfrm>
        </p:spPr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left_right_double_buffer_multiple.c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202847"/>
            <a:ext cx="8505825" cy="462565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 NTHREADS - 1)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21854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15285"/>
            <a:ext cx="8229598" cy="3592656"/>
          </a:xfrm>
        </p:spPr>
      </p:pic>
      <p:sp>
        <p:nvSpPr>
          <p:cNvPr id="5" name="TextBox 4"/>
          <p:cNvSpPr txBox="1"/>
          <p:nvPr/>
        </p:nvSpPr>
        <p:spPr>
          <a:xfrm>
            <a:off x="2632119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9237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9237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3447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39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401613" y="333806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731" y="372975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731" y="417414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941" y="455728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0033" y="5238566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03229" y="5457721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54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smtClean="0"/>
              <a:t>Communication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</a:t>
            </a:r>
            <a:r>
              <a:rPr lang="de-DE" dirty="0" err="1" smtClean="0"/>
              <a:t>partly</a:t>
            </a:r>
            <a:r>
              <a:rPr lang="de-DE" dirty="0" smtClean="0"/>
              <a:t>) </a:t>
            </a:r>
            <a:r>
              <a:rPr lang="de-DE" dirty="0" err="1" smtClean="0"/>
              <a:t>hidden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1"/>
            <a:r>
              <a:rPr lang="de-DE" dirty="0" smtClean="0"/>
              <a:t>Still </a:t>
            </a:r>
            <a:r>
              <a:rPr lang="de-DE" dirty="0" err="1" smtClean="0"/>
              <a:t>processwide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after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aggregation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4821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7516026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 </a:t>
            </a:r>
          </a:p>
          <a:p>
            <a:pPr eaLnBrk="1" hangingPunct="1"/>
            <a:r>
              <a:rPr lang="de-DE" sz="2400" dirty="0" smtClean="0"/>
              <a:t>The </a:t>
            </a:r>
            <a:r>
              <a:rPr lang="de-DE" sz="2400" dirty="0" err="1" smtClean="0"/>
              <a:t>initiator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specifies</a:t>
            </a:r>
            <a:r>
              <a:rPr lang="de-DE" sz="2400" dirty="0" smtClean="0"/>
              <a:t> all </a:t>
            </a:r>
            <a:r>
              <a:rPr lang="de-DE" sz="2400" dirty="0" err="1" smtClean="0"/>
              <a:t>parameters</a:t>
            </a:r>
            <a:endParaRPr lang="de-DE" sz="2400" dirty="0" smtClean="0"/>
          </a:p>
          <a:p>
            <a:pPr lvl="1" eaLnBrk="1" hangingPunct="1"/>
            <a:r>
              <a:rPr lang="de-DE" sz="2000" dirty="0" smtClean="0"/>
              <a:t>Source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Target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Message </a:t>
            </a:r>
            <a:r>
              <a:rPr lang="de-DE" sz="2000" dirty="0" err="1" smtClean="0"/>
              <a:t>size</a:t>
            </a:r>
            <a:endParaRPr lang="de-DE" sz="20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81315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de-DE" dirty="0" smtClean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!!!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neighbours</a:t>
            </a:r>
            <a:r>
              <a:rPr lang="de-DE" dirty="0" smtClean="0"/>
              <a:t> (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endParaRPr lang="de-DE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1674" y="2973364"/>
            <a:ext cx="1713431" cy="149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6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synchronicity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1004094"/>
            <a:ext cx="5029200" cy="4391025"/>
          </a:xfrm>
        </p:spPr>
      </p:pic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Introduce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check </a:t>
            </a:r>
            <a:r>
              <a:rPr lang="de-DE" dirty="0" err="1"/>
              <a:t>neighbourig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match</a:t>
            </a:r>
            <a:r>
              <a:rPr lang="de-DE" dirty="0" smtClean="0"/>
              <a:t>: do update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after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smtClean="0"/>
              <a:t>-&gt; </a:t>
            </a:r>
            <a:r>
              <a:rPr lang="de-DE" b="1" dirty="0" err="1" smtClean="0"/>
              <a:t>Only</a:t>
            </a:r>
            <a:r>
              <a:rPr lang="de-DE" b="1" dirty="0" smtClean="0"/>
              <a:t> </a:t>
            </a:r>
            <a:r>
              <a:rPr lang="de-DE" b="1" dirty="0" err="1" smtClean="0"/>
              <a:t>local</a:t>
            </a:r>
            <a:r>
              <a:rPr lang="de-DE" b="1" dirty="0" smtClean="0"/>
              <a:t> </a:t>
            </a:r>
            <a:r>
              <a:rPr lang="de-DE" b="1" dirty="0" err="1" smtClean="0"/>
              <a:t>dependencies</a:t>
            </a:r>
            <a:r>
              <a:rPr lang="de-DE" b="1" dirty="0" smtClean="0"/>
              <a:t> </a:t>
            </a:r>
            <a:r>
              <a:rPr lang="de-DE" b="1" dirty="0" err="1" smtClean="0"/>
              <a:t>remain</a:t>
            </a:r>
            <a:endParaRPr lang="de-DE" b="1" dirty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49044" y="5144558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5066" y="5143130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not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16325" y="1003079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54153" y="1307507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332718" y="1372411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32718" y="1338227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35077" y="1001651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672905" y="1306079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1470" y="1370983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51470" y="1336799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9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/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1"/>
            <a:r>
              <a:rPr lang="de-DE" dirty="0" smtClean="0"/>
              <a:t>1 „Task“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en-US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/>
              <a:t> -</a:t>
            </a:r>
            <a:r>
              <a:rPr lang="de-DE" dirty="0" smtClean="0"/>
              <a:t> </a:t>
            </a: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subdomains</a:t>
            </a:r>
            <a:endParaRPr lang="de-DE" dirty="0" smtClean="0"/>
          </a:p>
          <a:p>
            <a:pPr lvl="1"/>
            <a:r>
              <a:rPr lang="de-DE" dirty="0" err="1" smtClean="0"/>
              <a:t>Pre-Condition</a:t>
            </a:r>
            <a:r>
              <a:rPr lang="de-DE" dirty="0" smtClean="0"/>
              <a:t> check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Left</a:t>
            </a:r>
            <a:r>
              <a:rPr lang="de-DE" dirty="0" smtClean="0"/>
              <a:t> /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neighbor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do not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endParaRPr lang="de-DE" dirty="0" smtClean="0"/>
          </a:p>
          <a:p>
            <a:pPr lvl="1"/>
            <a:r>
              <a:rPr lang="de-DE" dirty="0" smtClean="0"/>
              <a:t>Post-</a:t>
            </a:r>
            <a:r>
              <a:rPr lang="de-DE" dirty="0" err="1" smtClean="0"/>
              <a:t>Condition</a:t>
            </a:r>
            <a:r>
              <a:rPr lang="de-DE" dirty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after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655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3427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left_right_dataflow_halo.c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571750"/>
            <a:ext cx="8550275" cy="300672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firstprivate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 \</a:t>
            </a:r>
            <a:b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400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get_slice_and_lock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  NWAY,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omp_unset_lock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-&gt;lock);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}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525713" y="4724400"/>
            <a:ext cx="6481762" cy="203041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endParaRPr lang="de-DE" sz="1400" b="1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omp_lock_t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lock;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volatile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halo_types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} slice;</a:t>
            </a:r>
          </a:p>
        </p:txBody>
      </p:sp>
    </p:spTree>
    <p:extLst>
      <p:ext uri="{BB962C8B-B14F-4D97-AF65-F5344CB8AC3E}">
        <p14:creationId xmlns="" xmlns:p14="http://schemas.microsoft.com/office/powerpoint/2010/main" val="15514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slice.c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left_right_dataflow.c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4451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slice.c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…)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NONE)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||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(NTHREADS,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new_buffer_id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++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29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897281" y="321842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4399" y="361010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399" y="405450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609" y="443764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0401" y="5187290"/>
            <a:ext cx="7571575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2279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84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755650" y="4149725"/>
            <a:ext cx="0" cy="1582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288" name="Inhaltsplatzhalter 9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lvl="0">
              <a:buNone/>
            </a:pPr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</a:t>
            </a:r>
          </a:p>
          <a:p>
            <a:pPr lvl="0"/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globally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r>
              <a:rPr lang="de-DE" dirty="0" smtClean="0"/>
              <a:t>.</a:t>
            </a:r>
          </a:p>
          <a:p>
            <a:endParaRPr lang="de-DE" dirty="0" smtClean="0"/>
          </a:p>
        </p:txBody>
      </p:sp>
      <p:sp>
        <p:nvSpPr>
          <p:cNvPr id="96" name="Textfeld 95"/>
          <p:cNvSpPr txBox="1"/>
          <p:nvPr/>
        </p:nvSpPr>
        <p:spPr>
          <a:xfrm rot="16200000">
            <a:off x="18619" y="4750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3B57A0"/>
                </a:solidFill>
              </a:rPr>
              <a:t>NITER</a:t>
            </a:r>
            <a:endParaRPr lang="de-DE" b="1" dirty="0">
              <a:solidFill>
                <a:srgbClr val="3B57A0"/>
              </a:solidFill>
            </a:endParaRPr>
          </a:p>
        </p:txBody>
      </p:sp>
      <p:sp>
        <p:nvSpPr>
          <p:cNvPr id="283" name="Rechteck 282"/>
          <p:cNvSpPr/>
          <p:nvPr/>
        </p:nvSpPr>
        <p:spPr bwMode="auto">
          <a:xfrm>
            <a:off x="1331913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4" name="Rechteck 283"/>
          <p:cNvSpPr/>
          <p:nvPr/>
        </p:nvSpPr>
        <p:spPr bwMode="auto">
          <a:xfrm>
            <a:off x="1692275" y="5373687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5" name="Rechteck 284"/>
          <p:cNvSpPr/>
          <p:nvPr/>
        </p:nvSpPr>
        <p:spPr bwMode="auto">
          <a:xfrm>
            <a:off x="2052638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6" name="Rechteck 285"/>
          <p:cNvSpPr/>
          <p:nvPr/>
        </p:nvSpPr>
        <p:spPr bwMode="auto">
          <a:xfrm>
            <a:off x="2411413" y="5373687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6" name="Rechteck 375"/>
          <p:cNvSpPr/>
          <p:nvPr/>
        </p:nvSpPr>
        <p:spPr bwMode="auto">
          <a:xfrm>
            <a:off x="2852737" y="5373688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7" name="Rechteck 376"/>
          <p:cNvSpPr/>
          <p:nvPr/>
        </p:nvSpPr>
        <p:spPr bwMode="auto">
          <a:xfrm>
            <a:off x="3213099" y="5373688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8" name="Rechteck 377"/>
          <p:cNvSpPr/>
          <p:nvPr/>
        </p:nvSpPr>
        <p:spPr bwMode="auto">
          <a:xfrm>
            <a:off x="3573462" y="5373688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9" name="Rechteck 378"/>
          <p:cNvSpPr/>
          <p:nvPr/>
        </p:nvSpPr>
        <p:spPr bwMode="auto">
          <a:xfrm>
            <a:off x="3932237" y="5373688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7" name="Rechteck 396"/>
          <p:cNvSpPr/>
          <p:nvPr/>
        </p:nvSpPr>
        <p:spPr bwMode="auto">
          <a:xfrm>
            <a:off x="5906516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8" name="Rechteck 397"/>
          <p:cNvSpPr/>
          <p:nvPr/>
        </p:nvSpPr>
        <p:spPr bwMode="auto">
          <a:xfrm>
            <a:off x="6266878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9" name="Rechteck 398"/>
          <p:cNvSpPr/>
          <p:nvPr/>
        </p:nvSpPr>
        <p:spPr bwMode="auto">
          <a:xfrm>
            <a:off x="6627241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00" name="Rechteck 399"/>
          <p:cNvSpPr/>
          <p:nvPr/>
        </p:nvSpPr>
        <p:spPr bwMode="auto">
          <a:xfrm>
            <a:off x="6986016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8" name="Rechteck 417"/>
          <p:cNvSpPr/>
          <p:nvPr/>
        </p:nvSpPr>
        <p:spPr bwMode="auto">
          <a:xfrm>
            <a:off x="4376421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9" name="Rechteck 418"/>
          <p:cNvSpPr/>
          <p:nvPr/>
        </p:nvSpPr>
        <p:spPr bwMode="auto">
          <a:xfrm>
            <a:off x="4736783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0" name="Rechteck 419"/>
          <p:cNvSpPr/>
          <p:nvPr/>
        </p:nvSpPr>
        <p:spPr bwMode="auto">
          <a:xfrm>
            <a:off x="5097146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1" name="Rechteck 420"/>
          <p:cNvSpPr/>
          <p:nvPr/>
        </p:nvSpPr>
        <p:spPr bwMode="auto">
          <a:xfrm>
            <a:off x="5455921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2" name="Gruppieren 102"/>
          <p:cNvGrpSpPr/>
          <p:nvPr/>
        </p:nvGrpSpPr>
        <p:grpSpPr>
          <a:xfrm>
            <a:off x="1692275" y="5072787"/>
            <a:ext cx="5222303" cy="156439"/>
            <a:chOff x="1692275" y="5072787"/>
            <a:chExt cx="5222303" cy="156439"/>
          </a:xfrm>
        </p:grpSpPr>
        <p:sp>
          <p:nvSpPr>
            <p:cNvPr id="303" name="Rechteck 302"/>
            <p:cNvSpPr/>
            <p:nvPr/>
          </p:nvSpPr>
          <p:spPr bwMode="auto">
            <a:xfrm>
              <a:off x="1692275" y="5084763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4" name="Rechteck 303"/>
            <p:cNvSpPr/>
            <p:nvPr/>
          </p:nvSpPr>
          <p:spPr bwMode="auto">
            <a:xfrm>
              <a:off x="2052638" y="5084763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3" name="Rechteck 372"/>
            <p:cNvSpPr/>
            <p:nvPr/>
          </p:nvSpPr>
          <p:spPr bwMode="auto">
            <a:xfrm>
              <a:off x="3213099" y="5084764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4" name="Rechteck 373"/>
            <p:cNvSpPr/>
            <p:nvPr/>
          </p:nvSpPr>
          <p:spPr bwMode="auto">
            <a:xfrm>
              <a:off x="3573462" y="5084764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4" name="Rechteck 393"/>
            <p:cNvSpPr/>
            <p:nvPr/>
          </p:nvSpPr>
          <p:spPr bwMode="auto">
            <a:xfrm>
              <a:off x="6266878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5" name="Rechteck 394"/>
            <p:cNvSpPr/>
            <p:nvPr/>
          </p:nvSpPr>
          <p:spPr bwMode="auto">
            <a:xfrm>
              <a:off x="6627241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5" name="Rechteck 414"/>
            <p:cNvSpPr/>
            <p:nvPr/>
          </p:nvSpPr>
          <p:spPr bwMode="auto">
            <a:xfrm>
              <a:off x="4736783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6" name="Rechteck 415"/>
            <p:cNvSpPr/>
            <p:nvPr/>
          </p:nvSpPr>
          <p:spPr bwMode="auto">
            <a:xfrm>
              <a:off x="5097146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3" name="Gruppieren 103"/>
          <p:cNvGrpSpPr/>
          <p:nvPr/>
        </p:nvGrpSpPr>
        <p:grpSpPr>
          <a:xfrm>
            <a:off x="1331913" y="4785449"/>
            <a:ext cx="5943028" cy="443777"/>
            <a:chOff x="1331913" y="4785449"/>
            <a:chExt cx="5943028" cy="443777"/>
          </a:xfrm>
        </p:grpSpPr>
        <p:sp>
          <p:nvSpPr>
            <p:cNvPr id="302" name="Rechteck 301"/>
            <p:cNvSpPr/>
            <p:nvPr/>
          </p:nvSpPr>
          <p:spPr bwMode="auto">
            <a:xfrm>
              <a:off x="1331913" y="5084763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5" name="Rechteck 304"/>
            <p:cNvSpPr/>
            <p:nvPr/>
          </p:nvSpPr>
          <p:spPr bwMode="auto">
            <a:xfrm>
              <a:off x="2411413" y="5084763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2" name="Rechteck 371"/>
            <p:cNvSpPr/>
            <p:nvPr/>
          </p:nvSpPr>
          <p:spPr bwMode="auto">
            <a:xfrm>
              <a:off x="2852737" y="5084764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5" name="Rechteck 374"/>
            <p:cNvSpPr/>
            <p:nvPr/>
          </p:nvSpPr>
          <p:spPr bwMode="auto">
            <a:xfrm>
              <a:off x="3932237" y="5084764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3" name="Rechteck 392"/>
            <p:cNvSpPr/>
            <p:nvPr/>
          </p:nvSpPr>
          <p:spPr bwMode="auto">
            <a:xfrm>
              <a:off x="5906516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6" name="Rechteck 395"/>
            <p:cNvSpPr/>
            <p:nvPr/>
          </p:nvSpPr>
          <p:spPr bwMode="auto">
            <a:xfrm>
              <a:off x="6986016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4" name="Rechteck 413"/>
            <p:cNvSpPr/>
            <p:nvPr/>
          </p:nvSpPr>
          <p:spPr bwMode="auto">
            <a:xfrm>
              <a:off x="4376421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7" name="Rechteck 416"/>
            <p:cNvSpPr/>
            <p:nvPr/>
          </p:nvSpPr>
          <p:spPr bwMode="auto">
            <a:xfrm>
              <a:off x="5455921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2" name="Rechteck 321"/>
            <p:cNvSpPr/>
            <p:nvPr/>
          </p:nvSpPr>
          <p:spPr bwMode="auto">
            <a:xfrm>
              <a:off x="1692274" y="4797425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3" name="Rechteck 322"/>
            <p:cNvSpPr/>
            <p:nvPr/>
          </p:nvSpPr>
          <p:spPr bwMode="auto">
            <a:xfrm>
              <a:off x="2052638" y="4797425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9" name="Rechteck 368"/>
            <p:cNvSpPr/>
            <p:nvPr/>
          </p:nvSpPr>
          <p:spPr bwMode="auto">
            <a:xfrm>
              <a:off x="3213098" y="4797426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0" name="Rechteck 369"/>
            <p:cNvSpPr/>
            <p:nvPr/>
          </p:nvSpPr>
          <p:spPr bwMode="auto">
            <a:xfrm>
              <a:off x="3573462" y="4797426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0" name="Rechteck 389"/>
            <p:cNvSpPr/>
            <p:nvPr/>
          </p:nvSpPr>
          <p:spPr bwMode="auto">
            <a:xfrm>
              <a:off x="6266877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1" name="Rechteck 390"/>
            <p:cNvSpPr/>
            <p:nvPr/>
          </p:nvSpPr>
          <p:spPr bwMode="auto">
            <a:xfrm>
              <a:off x="6627241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1" name="Rechteck 410"/>
            <p:cNvSpPr/>
            <p:nvPr/>
          </p:nvSpPr>
          <p:spPr bwMode="auto">
            <a:xfrm>
              <a:off x="4736782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2" name="Rechteck 411"/>
            <p:cNvSpPr/>
            <p:nvPr/>
          </p:nvSpPr>
          <p:spPr bwMode="auto">
            <a:xfrm>
              <a:off x="5097146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4" name="Gruppieren 104"/>
          <p:cNvGrpSpPr/>
          <p:nvPr/>
        </p:nvGrpSpPr>
        <p:grpSpPr>
          <a:xfrm>
            <a:off x="1321006" y="4496524"/>
            <a:ext cx="5953934" cy="445365"/>
            <a:chOff x="1321006" y="4496524"/>
            <a:chExt cx="5953934" cy="445365"/>
          </a:xfrm>
        </p:grpSpPr>
        <p:sp>
          <p:nvSpPr>
            <p:cNvPr id="321" name="Rechteck 320"/>
            <p:cNvSpPr/>
            <p:nvPr/>
          </p:nvSpPr>
          <p:spPr bwMode="auto">
            <a:xfrm>
              <a:off x="1321006" y="4797425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4" name="Rechteck 323"/>
            <p:cNvSpPr/>
            <p:nvPr/>
          </p:nvSpPr>
          <p:spPr bwMode="auto">
            <a:xfrm>
              <a:off x="2400505" y="4797425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8" name="Rechteck 367"/>
            <p:cNvSpPr/>
            <p:nvPr/>
          </p:nvSpPr>
          <p:spPr bwMode="auto">
            <a:xfrm>
              <a:off x="2841830" y="4797426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1" name="Rechteck 370"/>
            <p:cNvSpPr/>
            <p:nvPr/>
          </p:nvSpPr>
          <p:spPr bwMode="auto">
            <a:xfrm>
              <a:off x="3961016" y="4797426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9" name="Rechteck 388"/>
            <p:cNvSpPr/>
            <p:nvPr/>
          </p:nvSpPr>
          <p:spPr bwMode="auto">
            <a:xfrm>
              <a:off x="5906516" y="4785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2" name="Rechteck 391"/>
            <p:cNvSpPr/>
            <p:nvPr/>
          </p:nvSpPr>
          <p:spPr bwMode="auto">
            <a:xfrm>
              <a:off x="6986015" y="4785449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1" name="Rechteck 340"/>
            <p:cNvSpPr/>
            <p:nvPr/>
          </p:nvSpPr>
          <p:spPr bwMode="auto">
            <a:xfrm>
              <a:off x="1681368" y="4508500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2" name="Rechteck 341"/>
            <p:cNvSpPr/>
            <p:nvPr/>
          </p:nvSpPr>
          <p:spPr bwMode="auto">
            <a:xfrm>
              <a:off x="2041731" y="4508500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5" name="Rechteck 364"/>
            <p:cNvSpPr/>
            <p:nvPr/>
          </p:nvSpPr>
          <p:spPr bwMode="auto">
            <a:xfrm>
              <a:off x="3202192" y="4508501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6" name="Rechteck 365"/>
            <p:cNvSpPr/>
            <p:nvPr/>
          </p:nvSpPr>
          <p:spPr bwMode="auto">
            <a:xfrm>
              <a:off x="3587494" y="4508501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6" name="Rechteck 385"/>
            <p:cNvSpPr/>
            <p:nvPr/>
          </p:nvSpPr>
          <p:spPr bwMode="auto">
            <a:xfrm>
              <a:off x="6266878" y="4496524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7" name="Rechteck 386"/>
            <p:cNvSpPr/>
            <p:nvPr/>
          </p:nvSpPr>
          <p:spPr bwMode="auto">
            <a:xfrm>
              <a:off x="6627241" y="449652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90" name="Abgerundetes Rechteck 89"/>
          <p:cNvSpPr/>
          <p:nvPr/>
        </p:nvSpPr>
        <p:spPr>
          <a:xfrm>
            <a:off x="1247982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3" name="Abgerundetes Rechteck 92"/>
          <p:cNvSpPr/>
          <p:nvPr/>
        </p:nvSpPr>
        <p:spPr>
          <a:xfrm>
            <a:off x="2768806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4" name="Abgerundetes Rechteck 93"/>
          <p:cNvSpPr/>
          <p:nvPr/>
        </p:nvSpPr>
        <p:spPr>
          <a:xfrm>
            <a:off x="4289630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5" name="Abgerundetes Rechteck 94"/>
          <p:cNvSpPr/>
          <p:nvPr/>
        </p:nvSpPr>
        <p:spPr>
          <a:xfrm>
            <a:off x="5810454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" name="Gruppieren 109"/>
          <p:cNvGrpSpPr/>
          <p:nvPr/>
        </p:nvGrpSpPr>
        <p:grpSpPr>
          <a:xfrm>
            <a:off x="1333451" y="4227512"/>
            <a:ext cx="1368424" cy="433388"/>
            <a:chOff x="1333451" y="4227512"/>
            <a:chExt cx="1368424" cy="433388"/>
          </a:xfrm>
        </p:grpSpPr>
        <p:sp>
          <p:nvSpPr>
            <p:cNvPr id="106" name="Rechteck 105"/>
            <p:cNvSpPr/>
            <p:nvPr/>
          </p:nvSpPr>
          <p:spPr bwMode="auto">
            <a:xfrm>
              <a:off x="1333451" y="4516437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7" name="Rechteck 106"/>
            <p:cNvSpPr/>
            <p:nvPr/>
          </p:nvSpPr>
          <p:spPr bwMode="auto">
            <a:xfrm>
              <a:off x="2412950" y="4516437"/>
              <a:ext cx="288925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8" name="Rechteck 107"/>
            <p:cNvSpPr/>
            <p:nvPr/>
          </p:nvSpPr>
          <p:spPr bwMode="auto">
            <a:xfrm>
              <a:off x="1693813" y="4227512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9" name="Rechteck 108"/>
            <p:cNvSpPr/>
            <p:nvPr/>
          </p:nvSpPr>
          <p:spPr bwMode="auto">
            <a:xfrm>
              <a:off x="2054176" y="4227512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6" name="Gruppieren 114"/>
          <p:cNvGrpSpPr/>
          <p:nvPr/>
        </p:nvGrpSpPr>
        <p:grpSpPr>
          <a:xfrm>
            <a:off x="4351482" y="4488449"/>
            <a:ext cx="1408111" cy="433388"/>
            <a:chOff x="4351482" y="4488449"/>
            <a:chExt cx="1408111" cy="433388"/>
          </a:xfrm>
        </p:grpSpPr>
        <p:sp>
          <p:nvSpPr>
            <p:cNvPr id="111" name="Rechteck 110"/>
            <p:cNvSpPr/>
            <p:nvPr/>
          </p:nvSpPr>
          <p:spPr bwMode="auto">
            <a:xfrm>
              <a:off x="4351482" y="477737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2" name="Rechteck 111"/>
            <p:cNvSpPr/>
            <p:nvPr/>
          </p:nvSpPr>
          <p:spPr bwMode="auto">
            <a:xfrm>
              <a:off x="5470668" y="4777374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3" name="Rechteck 112"/>
            <p:cNvSpPr/>
            <p:nvPr/>
          </p:nvSpPr>
          <p:spPr bwMode="auto">
            <a:xfrm>
              <a:off x="4711844" y="4488449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4" name="Rechteck 113"/>
            <p:cNvSpPr/>
            <p:nvPr/>
          </p:nvSpPr>
          <p:spPr bwMode="auto">
            <a:xfrm>
              <a:off x="5097146" y="4488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28496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>
                <a:solidFill>
                  <a:prstClr val="black">
                    <a:tint val="75000"/>
                  </a:prstClr>
                </a:solidFill>
              </a:rPr>
              <a:pPr/>
              <a:t>168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2389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57568" y="1484313"/>
            <a:ext cx="5147353" cy="576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 anchor="b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Bottom up: Complement local task dependencies </a:t>
            </a:r>
            <a:b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</a:br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with remote data dependencies</a:t>
            </a:r>
            <a:r>
              <a:rPr lang="en-US" sz="1600" dirty="0" smtClean="0">
                <a:solidFill>
                  <a:prstClr val="black"/>
                </a:solidFill>
                <a:ea typeface="ＭＳ Ｐゴシック" pitchFamily="34" charset="-128"/>
                <a:cs typeface="Arial" pitchFamily="34" charset="0"/>
              </a:rPr>
              <a:t>.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908291" name="Freeform 3"/>
          <p:cNvSpPr>
            <a:spLocks/>
          </p:cNvSpPr>
          <p:nvPr/>
        </p:nvSpPr>
        <p:spPr bwMode="gray">
          <a:xfrm>
            <a:off x="3708400" y="2101671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908292" name="Freeform 4"/>
          <p:cNvSpPr>
            <a:spLocks/>
          </p:cNvSpPr>
          <p:nvPr/>
        </p:nvSpPr>
        <p:spPr bwMode="gray">
          <a:xfrm flipH="1" flipV="1">
            <a:off x="3708400" y="5433306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43866" y="6145212"/>
            <a:ext cx="6380251" cy="5762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Top Down: Reformulate towards asynchronous dataflow model. </a:t>
            </a:r>
          </a:p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Overlap communication and computation.</a:t>
            </a:r>
            <a:endParaRPr lang="en-US" sz="1600" dirty="0">
              <a:solidFill>
                <a:srgbClr val="3B57A0"/>
              </a:solidFill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323850" y="2781300"/>
            <a:ext cx="4176713" cy="2591973"/>
            <a:chOff x="204" y="1752"/>
            <a:chExt cx="2631" cy="1568"/>
          </a:xfrm>
        </p:grpSpPr>
        <p:sp>
          <p:nvSpPr>
            <p:cNvPr id="908296" name="AutoShape 8" descr="Verlauf_weiss_grau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04" y="1752"/>
              <a:ext cx="2631" cy="156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179388" lvl="1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Node local execution on (heterogeneous) </a:t>
              </a:r>
              <a:r>
                <a:rPr lang="en-US" sz="1600" dirty="0" err="1" smtClean="0">
                  <a:solidFill>
                    <a:prstClr val="black"/>
                  </a:solidFill>
                </a:rPr>
                <a:t>manycore</a:t>
              </a:r>
              <a:r>
                <a:rPr lang="en-US" sz="1600" dirty="0" smtClean="0">
                  <a:solidFill>
                    <a:prstClr val="black"/>
                  </a:solidFill>
                </a:rPr>
                <a:t> architectures. </a:t>
              </a:r>
              <a:endParaRPr lang="en-US" sz="1600" dirty="0">
                <a:solidFill>
                  <a:prstClr val="black"/>
                </a:solidFill>
              </a:endParaRP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Scalability issues in Fork-Join models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Vertically fragmented memory, separation of access and execution, handling of data marshalling, tiling, etc.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Inherent node local load imbalance </a:t>
              </a:r>
            </a:p>
            <a:p>
              <a:pPr marL="358775" lvl="2" indent="-177800">
                <a:spcBef>
                  <a:spcPct val="25000"/>
                </a:spcBef>
              </a:pPr>
              <a:r>
                <a:rPr lang="en-US" sz="1400" dirty="0" smtClean="0">
                  <a:solidFill>
                    <a:prstClr val="black"/>
                  </a:solidFill>
                </a:rPr>
                <a:t> 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08297" name="Freeform 9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04" y="1752"/>
              <a:ext cx="2631" cy="204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" name="AutoShap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204" y="1752"/>
              <a:ext cx="2631" cy="204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Task (Graph) Models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3438" y="2781300"/>
            <a:ext cx="4176712" cy="2592250"/>
            <a:chOff x="2925" y="1752"/>
            <a:chExt cx="2631" cy="1128"/>
          </a:xfrm>
        </p:grpSpPr>
        <p:sp>
          <p:nvSpPr>
            <p:cNvPr id="908300" name="AutoShape 12" descr="Verlauf_weiss_grau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925" y="1752"/>
              <a:ext cx="2631" cy="112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358775" lvl="2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Targets: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Latency issues, overlap of communication and computation.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Asynchronous fine-grain dataflow model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Fault tolerance, system noise, jitter. </a:t>
              </a:r>
            </a:p>
          </p:txBody>
        </p:sp>
        <p:sp>
          <p:nvSpPr>
            <p:cNvPr id="908301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925" y="1752"/>
              <a:ext cx="2631" cy="147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25" y="1752"/>
              <a:ext cx="2631" cy="147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t" anchorCtr="0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GASPI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sp>
        <p:nvSpPr>
          <p:cNvPr id="16" name="Titel 1"/>
          <p:cNvSpPr txBox="1">
            <a:spLocks/>
          </p:cNvSpPr>
          <p:nvPr/>
        </p:nvSpPr>
        <p:spPr>
          <a:xfrm>
            <a:off x="528638" y="606727"/>
            <a:ext cx="8229600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de-DE" sz="4400" b="1" dirty="0" smtClean="0">
                <a:solidFill>
                  <a:srgbClr val="3B57A0"/>
                </a:solidFill>
                <a:latin typeface="Calibri"/>
              </a:rPr>
              <a:t>Task (Graph) Models</a:t>
            </a:r>
            <a:endParaRPr lang="de-DE" sz="4400" b="1" dirty="0">
              <a:solidFill>
                <a:srgbClr val="3B57A0"/>
              </a:solidFill>
              <a:latin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645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</a:p>
        </p:txBody>
      </p:sp>
      <p:sp>
        <p:nvSpPr>
          <p:cNvPr id="101378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Thank you for your attention</a:t>
            </a:r>
          </a:p>
        </p:txBody>
      </p:sp>
      <p:sp>
        <p:nvSpPr>
          <p:cNvPr id="101380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1381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/>
              <a:t>site</a:t>
            </a:r>
            <a:r>
              <a:rPr lang="de-DE" sz="2400" dirty="0"/>
              <a:t>. </a:t>
            </a:r>
            <a:endParaRPr lang="de-DE" sz="2400" dirty="0" smtClean="0"/>
          </a:p>
          <a:p>
            <a:pPr eaLnBrk="1" hangingPunct="1"/>
            <a:r>
              <a:rPr lang="de-DE" sz="2400" dirty="0" smtClean="0">
                <a:latin typeface="+mj-lt"/>
                <a:cs typeface="Times New Roman"/>
              </a:rPr>
              <a:t>Remote </a:t>
            </a:r>
            <a:r>
              <a:rPr lang="de-DE" sz="2400" dirty="0" err="1" smtClean="0">
                <a:latin typeface="+mj-lt"/>
                <a:cs typeface="Times New Roman"/>
              </a:rPr>
              <a:t>sides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have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to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know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about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communi-cation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</a:t>
            </a:r>
            <a:r>
              <a:rPr lang="de-DE" sz="2400" dirty="0" smtClean="0">
                <a:latin typeface="+mj-lt"/>
                <a:cs typeface="Times New Roman"/>
              </a:rPr>
              <a:t>(s) </a:t>
            </a:r>
            <a:r>
              <a:rPr lang="de-DE" sz="2400" dirty="0" err="1" smtClean="0">
                <a:latin typeface="+mj-lt"/>
                <a:cs typeface="Times New Roman"/>
              </a:rPr>
              <a:t>before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hand</a:t>
            </a:r>
            <a:endParaRPr lang="de-DE" sz="2400" dirty="0" smtClean="0">
              <a:latin typeface="+mj-lt"/>
              <a:cs typeface="Times New Roman"/>
            </a:endParaRPr>
          </a:p>
          <a:p>
            <a:pPr eaLnBrk="1" hangingPunct="1"/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areas</a:t>
            </a:r>
            <a:r>
              <a:rPr lang="de-DE" sz="2400" dirty="0" smtClean="0">
                <a:latin typeface="+mj-lt"/>
                <a:cs typeface="Times New Roman"/>
              </a:rPr>
              <a:t> in GASPI </a:t>
            </a:r>
            <a:r>
              <a:rPr lang="de-DE" sz="2400" dirty="0" err="1" smtClean="0">
                <a:latin typeface="+mj-lt"/>
                <a:cs typeface="Times New Roman"/>
              </a:rPr>
              <a:t>are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called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segments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53786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3984172"/>
            <a:ext cx="4105469" cy="21700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manage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completely</a:t>
            </a:r>
            <a:r>
              <a:rPr lang="de-DE" sz="2400" dirty="0" smtClean="0"/>
              <a:t>:</a:t>
            </a:r>
          </a:p>
          <a:p>
            <a:pPr eaLnBrk="1" hangingPunct="1"/>
            <a:r>
              <a:rPr lang="de-DE" sz="2400" dirty="0" err="1" smtClean="0"/>
              <a:t>Specify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will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transferred</a:t>
            </a:r>
            <a:r>
              <a:rPr lang="de-DE" sz="2400" dirty="0" smtClean="0"/>
              <a:t> (</a:t>
            </a:r>
            <a:r>
              <a:rPr lang="de-DE" sz="2400" dirty="0" err="1" smtClean="0"/>
              <a:t>offset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>) 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4665305" y="3310036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2585" y="3151435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-5400000">
            <a:off x="4163055" y="3497929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2" idx="4"/>
          </p:cNvCxnSpPr>
          <p:nvPr/>
        </p:nvCxnSpPr>
        <p:spPr>
          <a:xfrm>
            <a:off x="4722455" y="3424336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25096" y="3377683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7598343" y="4339550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5623" y="4180949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-5400000">
            <a:off x="7096093" y="4527443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>
            <a:stCxn id="28" idx="4"/>
          </p:cNvCxnSpPr>
          <p:nvPr/>
        </p:nvCxnSpPr>
        <p:spPr>
          <a:xfrm>
            <a:off x="7655493" y="4453850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58134" y="4407197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471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723942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accessed</a:t>
            </a:r>
            <a:r>
              <a:rPr lang="de-DE" sz="2400" dirty="0" smtClean="0"/>
              <a:t> </a:t>
            </a:r>
            <a:r>
              <a:rPr lang="de-DE" sz="2400" dirty="0" err="1" smtClean="0"/>
              <a:t>without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: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triggered</a:t>
            </a:r>
            <a:r>
              <a:rPr lang="de-DE" sz="2400" dirty="0" smtClean="0"/>
              <a:t> but </a:t>
            </a:r>
            <a:r>
              <a:rPr lang="de-DE" sz="2400" dirty="0" err="1" smtClean="0"/>
              <a:t>may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8415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9:00h 				</a:t>
            </a:r>
            <a:r>
              <a:rPr lang="de-DE" dirty="0" err="1" smtClean="0"/>
              <a:t>begin</a:t>
            </a:r>
            <a:endParaRPr lang="de-DE" dirty="0" smtClean="0"/>
          </a:p>
          <a:p>
            <a:r>
              <a:rPr lang="de-DE" dirty="0" smtClean="0"/>
              <a:t>10:15h-10:30h 	break</a:t>
            </a:r>
          </a:p>
          <a:p>
            <a:r>
              <a:rPr lang="de-DE" dirty="0" smtClean="0"/>
              <a:t>11:45h-12:00h	break</a:t>
            </a:r>
          </a:p>
          <a:p>
            <a:r>
              <a:rPr lang="de-DE" dirty="0" smtClean="0"/>
              <a:t>13:00h-14:00h	lunch</a:t>
            </a:r>
          </a:p>
          <a:p>
            <a:r>
              <a:rPr lang="de-DE" dirty="0" smtClean="0"/>
              <a:t>15:15h-15:30h	break</a:t>
            </a:r>
          </a:p>
          <a:p>
            <a:r>
              <a:rPr lang="de-DE" dirty="0" smtClean="0"/>
              <a:t>17:00					end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481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2341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539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movement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1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needs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know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also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3009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Communication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Due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 </a:t>
            </a:r>
            <a:r>
              <a:rPr lang="de-DE" sz="2400" dirty="0" err="1" smtClean="0"/>
              <a:t>nature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call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/>
              <a:t> </a:t>
            </a:r>
            <a:r>
              <a:rPr lang="de-DE" sz="2400" dirty="0" smtClean="0"/>
              <a:t>1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gained</a:t>
            </a:r>
            <a:r>
              <a:rPr lang="de-DE" sz="2400" dirty="0" smtClean="0"/>
              <a:t> </a:t>
            </a:r>
            <a:r>
              <a:rPr lang="de-DE" sz="2400" dirty="0" err="1" smtClean="0"/>
              <a:t>some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time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happen in parallel</a:t>
            </a:r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latency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hidden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84219" y="4177353"/>
            <a:ext cx="6235" cy="19768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-5400000">
            <a:off x="4725955" y="4750292"/>
            <a:ext cx="18194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Computation</a:t>
            </a:r>
            <a:endParaRPr lang="de-DE" sz="2400" dirty="0" smtClean="0">
              <a:solidFill>
                <a:srgbClr val="3B57A0"/>
              </a:solidFill>
              <a:latin typeface="Calibri"/>
              <a:cs typeface="+mn-cs"/>
            </a:endParaRPr>
          </a:p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59810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&quot;No&quot; Symbol 25"/>
          <p:cNvSpPr/>
          <p:nvPr/>
        </p:nvSpPr>
        <p:spPr>
          <a:xfrm>
            <a:off x="5093264" y="4103732"/>
            <a:ext cx="1018775" cy="1005222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Warning</a:t>
            </a:r>
            <a:r>
              <a:rPr lang="de-DE" dirty="0" smtClean="0"/>
              <a:t>!</a:t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>
                <a:solidFill>
                  <a:srgbClr val="FF0000"/>
                </a:solidFill>
              </a:rPr>
              <a:t>Data </a:t>
            </a:r>
            <a:r>
              <a:rPr lang="de-DE" sz="2400" dirty="0" err="1" smtClean="0">
                <a:solidFill>
                  <a:srgbClr val="FF0000"/>
                </a:solidFill>
              </a:rPr>
              <a:t>synchronisation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by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wait</a:t>
            </a:r>
            <a:r>
              <a:rPr lang="de-DE" sz="2400" dirty="0" smtClean="0">
                <a:solidFill>
                  <a:srgbClr val="FF0000"/>
                </a:solidFill>
              </a:rPr>
              <a:t> + </a:t>
            </a:r>
            <a:r>
              <a:rPr lang="de-DE" sz="2400" dirty="0" err="1" smtClean="0">
                <a:solidFill>
                  <a:srgbClr val="FF0000"/>
                </a:solidFill>
              </a:rPr>
              <a:t>barrier</a:t>
            </a:r>
            <a:r>
              <a:rPr lang="de-DE" sz="2400" dirty="0" smtClean="0">
                <a:solidFill>
                  <a:srgbClr val="FF0000"/>
                </a:solidFill>
              </a:rPr>
              <a:t>  </a:t>
            </a:r>
            <a:r>
              <a:rPr lang="de-DE" sz="2400" dirty="0" err="1" smtClean="0">
                <a:solidFill>
                  <a:srgbClr val="FF0000"/>
                </a:solidFill>
              </a:rPr>
              <a:t>does</a:t>
            </a:r>
            <a:r>
              <a:rPr lang="de-DE" sz="2400" dirty="0" smtClean="0">
                <a:solidFill>
                  <a:srgbClr val="FF0000"/>
                </a:solidFill>
              </a:rPr>
              <a:t> not </a:t>
            </a:r>
            <a:r>
              <a:rPr lang="de-DE" sz="2400" dirty="0" err="1" smtClean="0">
                <a:solidFill>
                  <a:srgbClr val="FF0000"/>
                </a:solidFill>
              </a:rPr>
              <a:t>work</a:t>
            </a:r>
            <a:r>
              <a:rPr lang="de-DE" sz="2400" dirty="0" smtClean="0">
                <a:solidFill>
                  <a:srgbClr val="FF0000"/>
                </a:solidFill>
              </a:rPr>
              <a:t>!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Wait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wait</a:t>
            </a:r>
            <a:r>
              <a:rPr lang="de-DE" sz="2400" dirty="0" smtClean="0"/>
              <a:t> on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on </a:t>
            </a:r>
            <a:r>
              <a:rPr lang="de-DE" sz="2400" dirty="0" err="1" smtClean="0"/>
              <a:t>Node</a:t>
            </a:r>
            <a:r>
              <a:rPr lang="de-DE" sz="2400" dirty="0" smtClean="0"/>
              <a:t> 1,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about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in </a:t>
            </a:r>
            <a:r>
              <a:rPr lang="de-DE" sz="2400" dirty="0" err="1" smtClean="0"/>
              <a:t>Node</a:t>
            </a:r>
            <a:r>
              <a:rPr lang="de-DE" sz="2400" dirty="0" smtClean="0"/>
              <a:t> 2, </a:t>
            </a:r>
            <a:r>
              <a:rPr lang="de-DE" sz="2400" dirty="0" err="1" smtClean="0"/>
              <a:t>barrier</a:t>
            </a:r>
            <a:r>
              <a:rPr lang="de-DE" sz="2400" dirty="0" smtClean="0"/>
              <a:t>()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relation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synchronization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notifications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1604865"/>
            <a:ext cx="0" cy="512250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2911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>
          <a:xfrm>
            <a:off x="5586168" y="4194655"/>
            <a:ext cx="0" cy="88897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25460" y="3732990"/>
            <a:ext cx="721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wait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115355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  <p:sp>
        <p:nvSpPr>
          <p:cNvPr id="19" name="Rectangle 26"/>
          <p:cNvSpPr/>
          <p:nvPr/>
        </p:nvSpPr>
        <p:spPr>
          <a:xfrm>
            <a:off x="7370823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246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Communication Queues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418097"/>
            <a:ext cx="4105469" cy="3736130"/>
          </a:xfrm>
        </p:spPr>
        <p:txBody>
          <a:bodyPr/>
          <a:lstStyle/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posted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queues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a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!</a:t>
            </a:r>
          </a:p>
          <a:p>
            <a:pPr eaLnBrk="1" hangingPunct="1"/>
            <a:r>
              <a:rPr lang="de-DE" sz="2400" dirty="0" err="1" smtClean="0"/>
              <a:t>Used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separate </a:t>
            </a:r>
            <a:r>
              <a:rPr lang="de-DE" sz="2400" dirty="0" err="1" smtClean="0"/>
              <a:t>concerns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parts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 in order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establish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context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889241" y="418944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3125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2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7730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3</a:t>
            </a:r>
            <a:endParaRPr lang="en-US" sz="2400" dirty="0"/>
          </a:p>
        </p:txBody>
      </p:sp>
      <p:sp>
        <p:nvSpPr>
          <p:cNvPr id="5" name="Block Arc 4"/>
          <p:cNvSpPr/>
          <p:nvPr/>
        </p:nvSpPr>
        <p:spPr>
          <a:xfrm>
            <a:off x="5624576" y="2418097"/>
            <a:ext cx="2741419" cy="1321998"/>
          </a:xfrm>
          <a:prstGeom prst="blockArc">
            <a:avLst>
              <a:gd name="adj1" fmla="val 10729327"/>
              <a:gd name="adj2" fmla="val 0"/>
              <a:gd name="adj3" fmla="val 2500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r>
              <a:rPr lang="de-DE" dirty="0" smtClean="0">
                <a:solidFill>
                  <a:schemeClr val="accent1"/>
                </a:solidFill>
              </a:rPr>
              <a:t>Communication </a:t>
            </a:r>
          </a:p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agnostic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to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queues</a:t>
            </a:r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>
            <a:endCxn id="61" idx="0"/>
          </p:cNvCxnSpPr>
          <p:nvPr/>
        </p:nvCxnSpPr>
        <p:spPr>
          <a:xfrm flipV="1">
            <a:off x="4889241" y="3107094"/>
            <a:ext cx="755779" cy="1091681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952931" y="3079097"/>
            <a:ext cx="111967" cy="111967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360909" y="3079097"/>
            <a:ext cx="576051" cy="1119678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29065" y="3079097"/>
            <a:ext cx="195262" cy="111034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91610" y="5141153"/>
            <a:ext cx="620145" cy="0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69658" y="4938313"/>
            <a:ext cx="326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1: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main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app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.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482093" y="5379974"/>
            <a:ext cx="292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2: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library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91610" y="5564640"/>
            <a:ext cx="620145" cy="0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0"/>
          </p:cNvCxnSpPr>
          <p:nvPr/>
        </p:nvCxnSpPr>
        <p:spPr>
          <a:xfrm flipH="1">
            <a:off x="5411756" y="3103846"/>
            <a:ext cx="379777" cy="1122918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3" idx="0"/>
          </p:cNvCxnSpPr>
          <p:nvPr/>
        </p:nvCxnSpPr>
        <p:spPr>
          <a:xfrm>
            <a:off x="8208843" y="3079096"/>
            <a:ext cx="152067" cy="1119679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91610" y="5962248"/>
            <a:ext cx="620145" cy="0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47873" y="5877621"/>
            <a:ext cx="329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Incoming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data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agnostic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of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queue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8052318" y="3060441"/>
            <a:ext cx="356538" cy="923730"/>
          </a:xfrm>
          <a:custGeom>
            <a:avLst/>
            <a:gdLst>
              <a:gd name="connsiteX0" fmla="*/ 0 w 354564"/>
              <a:gd name="connsiteY0" fmla="*/ 9330 h 802432"/>
              <a:gd name="connsiteX1" fmla="*/ 205274 w 354564"/>
              <a:gd name="connsiteY1" fmla="*/ 802432 h 802432"/>
              <a:gd name="connsiteX2" fmla="*/ 354564 w 354564"/>
              <a:gd name="connsiteY2" fmla="*/ 746449 h 802432"/>
              <a:gd name="connsiteX3" fmla="*/ 326572 w 354564"/>
              <a:gd name="connsiteY3" fmla="*/ 0 h 802432"/>
              <a:gd name="connsiteX4" fmla="*/ 0 w 354564"/>
              <a:gd name="connsiteY4" fmla="*/ 933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64" h="802432">
                <a:moveTo>
                  <a:pt x="0" y="9330"/>
                </a:moveTo>
                <a:lnTo>
                  <a:pt x="205274" y="802432"/>
                </a:lnTo>
                <a:lnTo>
                  <a:pt x="354564" y="746449"/>
                </a:lnTo>
                <a:lnTo>
                  <a:pt x="326572" y="0"/>
                </a:lnTo>
                <a:lnTo>
                  <a:pt x="0" y="933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467739" y="3051110"/>
            <a:ext cx="475861" cy="858417"/>
          </a:xfrm>
          <a:custGeom>
            <a:avLst/>
            <a:gdLst>
              <a:gd name="connsiteX0" fmla="*/ 177281 w 475861"/>
              <a:gd name="connsiteY0" fmla="*/ 55984 h 858417"/>
              <a:gd name="connsiteX1" fmla="*/ 0 w 475861"/>
              <a:gd name="connsiteY1" fmla="*/ 858417 h 858417"/>
              <a:gd name="connsiteX2" fmla="*/ 121298 w 475861"/>
              <a:gd name="connsiteY2" fmla="*/ 858417 h 858417"/>
              <a:gd name="connsiteX3" fmla="*/ 475861 w 475861"/>
              <a:gd name="connsiteY3" fmla="*/ 0 h 858417"/>
              <a:gd name="connsiteX4" fmla="*/ 177281 w 475861"/>
              <a:gd name="connsiteY4" fmla="*/ 55984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61" h="858417">
                <a:moveTo>
                  <a:pt x="177281" y="55984"/>
                </a:moveTo>
                <a:lnTo>
                  <a:pt x="0" y="858417"/>
                </a:lnTo>
                <a:lnTo>
                  <a:pt x="121298" y="858417"/>
                </a:lnTo>
                <a:lnTo>
                  <a:pt x="475861" y="0"/>
                </a:lnTo>
                <a:lnTo>
                  <a:pt x="177281" y="55984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12420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The GASPI API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52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24 </a:t>
            </a:r>
            <a:r>
              <a:rPr lang="de-DE" dirty="0" err="1" smtClean="0"/>
              <a:t>getter</a:t>
            </a:r>
            <a:r>
              <a:rPr lang="de-DE" dirty="0" smtClean="0"/>
              <a:t>/</a:t>
            </a:r>
            <a:r>
              <a:rPr lang="de-DE" dirty="0" err="1" smtClean="0"/>
              <a:t>setter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108 </a:t>
            </a:r>
            <a:r>
              <a:rPr lang="de-DE" dirty="0" err="1" smtClean="0"/>
              <a:t>pages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dirty="0" smtClean="0"/>
              <a:t>  … but in </a:t>
            </a:r>
            <a:r>
              <a:rPr lang="de-DE" dirty="0" err="1" smtClean="0"/>
              <a:t>reality</a:t>
            </a:r>
            <a:r>
              <a:rPr lang="de-DE" dirty="0" smtClean="0"/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err="1" smtClean="0"/>
              <a:t>Init</a:t>
            </a:r>
            <a:r>
              <a:rPr lang="de-DE" dirty="0" smtClean="0"/>
              <a:t>/Term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Segments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Read/Write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Passive Communication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Global </a:t>
            </a:r>
            <a:r>
              <a:rPr lang="de-DE" dirty="0" err="1" smtClean="0"/>
              <a:t>Atomic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Groups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collectives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b="1" dirty="0" smtClean="0"/>
              <a:t>www.gaspi.de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 l="38680" t="38977" r="39139" b="24072"/>
          <a:stretch>
            <a:fillRect/>
          </a:stretch>
        </p:blipFill>
        <p:spPr bwMode="auto">
          <a:xfrm>
            <a:off x="5056188" y="2114550"/>
            <a:ext cx="3819525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Execution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smtClean="0"/>
              <a:t>SPMD / MPMD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gaspi</a:t>
            </a:r>
            <a:r>
              <a:rPr lang="de-DE" dirty="0" smtClean="0"/>
              <a:t>_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Timeout </a:t>
            </a:r>
            <a:r>
              <a:rPr lang="de-DE" dirty="0" err="1" smtClean="0"/>
              <a:t>mechanism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potentially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endParaRPr lang="de-DE" dirty="0" smtClean="0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5038" y="3278188"/>
            <a:ext cx="5357707" cy="487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Return Values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382000" cy="4229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r>
              <a:rPr lang="de-DE" sz="28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GASPI_SUCCESS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successfully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completed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GASPI_TIMEOUT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finished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given</a:t>
            </a:r>
            <a:r>
              <a:rPr lang="de-DE" sz="2000" dirty="0" smtClean="0"/>
              <a:t> </a:t>
            </a:r>
            <a:r>
              <a:rPr lang="de-DE" sz="2000" dirty="0" smtClean="0"/>
              <a:t>time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smtClean="0"/>
              <a:t>not </a:t>
            </a:r>
            <a:r>
              <a:rPr lang="de-DE" sz="2000" dirty="0" err="1" smtClean="0"/>
              <a:t>necessarily</a:t>
            </a:r>
            <a:r>
              <a:rPr lang="de-DE" sz="2000" dirty="0" smtClean="0"/>
              <a:t> an </a:t>
            </a:r>
            <a:r>
              <a:rPr lang="de-DE" sz="2000" dirty="0" err="1" smtClean="0"/>
              <a:t>error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invoked</a:t>
            </a:r>
            <a:r>
              <a:rPr lang="de-DE" sz="2000" dirty="0" smtClean="0"/>
              <a:t> </a:t>
            </a:r>
            <a:r>
              <a:rPr lang="de-DE" sz="2000" dirty="0" err="1" smtClean="0"/>
              <a:t>subsequently</a:t>
            </a:r>
            <a:r>
              <a:rPr lang="de-DE" sz="2000" dirty="0" smtClean="0"/>
              <a:t> in order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dirty="0" smtClean="0"/>
              <a:t>GASPI_QUEUE_FULL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Request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posted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. End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been</a:t>
            </a:r>
            <a:r>
              <a:rPr lang="de-DE" sz="2000" dirty="0" smtClean="0"/>
              <a:t> </a:t>
            </a:r>
            <a:r>
              <a:rPr lang="de-DE" sz="2000" dirty="0" err="1" smtClean="0"/>
              <a:t>reached</a:t>
            </a:r>
            <a:r>
              <a:rPr lang="de-DE" sz="2000" dirty="0" smtClean="0"/>
              <a:t>, </a:t>
            </a:r>
            <a:r>
              <a:rPr lang="de-DE" sz="2000" dirty="0" err="1" smtClean="0"/>
              <a:t>change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GASPI_ERROR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-&gt; check </a:t>
            </a:r>
            <a:r>
              <a:rPr lang="de-DE" sz="2000" dirty="0" err="1" smtClean="0"/>
              <a:t>error</a:t>
            </a:r>
            <a:r>
              <a:rPr lang="de-DE" sz="2000" dirty="0" smtClean="0"/>
              <a:t> </a:t>
            </a:r>
            <a:r>
              <a:rPr lang="de-DE" sz="2000" dirty="0" err="1" smtClean="0"/>
              <a:t>vector</a:t>
            </a:r>
            <a:endParaRPr lang="de-DE" sz="2000" dirty="0" smtClean="0"/>
          </a:p>
          <a:p>
            <a:pPr>
              <a:lnSpc>
                <a:spcPct val="80000"/>
              </a:lnSpc>
            </a:pPr>
            <a:r>
              <a:rPr lang="de-DE" sz="2800" dirty="0" err="1" smtClean="0"/>
              <a:t>Advice</a:t>
            </a:r>
            <a:r>
              <a:rPr lang="de-DE" sz="2800" dirty="0" smtClean="0"/>
              <a:t>: </a:t>
            </a:r>
            <a:r>
              <a:rPr lang="de-DE" sz="2800" dirty="0" err="1" smtClean="0"/>
              <a:t>Always</a:t>
            </a:r>
            <a:r>
              <a:rPr lang="de-DE" sz="2800" dirty="0" smtClean="0"/>
              <a:t> check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Questionnaire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www.surveymonkey.co.uk/r/RPH2333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dirty="0" err="1" smtClean="0"/>
              <a:t>INTERTWinE</a:t>
            </a:r>
            <a:r>
              <a:rPr lang="en-US" b="1" dirty="0" smtClean="0"/>
              <a:t> - Programming Model </a:t>
            </a:r>
            <a:r>
              <a:rPr lang="en-US" b="1" dirty="0" err="1" smtClean="0"/>
              <a:t>INTERoperability</a:t>
            </a:r>
            <a:r>
              <a:rPr lang="en-US" b="1" dirty="0" smtClean="0"/>
              <a:t> </a:t>
            </a:r>
            <a:r>
              <a:rPr lang="en-US" b="1" dirty="0" err="1"/>
              <a:t>ToWards</a:t>
            </a:r>
            <a:r>
              <a:rPr lang="en-US" b="1" dirty="0"/>
              <a:t> </a:t>
            </a:r>
            <a:r>
              <a:rPr lang="en-US" b="1" dirty="0" err="1"/>
              <a:t>Exascale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data:image/jpeg;base64,/9j/4AAQSkZJRgABAQAAAQABAAD/2wCEAAkGBxMTEhUQExEWFRMXGBoaGRcYFxkYFxkfFxoYGB8fHxcYHSgiGB8lHxsYIj0iJS0tLy4uGCEzODMsNygtMCsBCgoKDg0OGxAQGi0lHyYtLy4vLTAyLy4vLSsuMC0tLS0tLS0tLS0tLS0tLS0tLzAtLS0tLS0tLS0tLS0tLS0tLf/AABEIAIwAoAMBEQACEQEDEQH/xAAcAAABBQEBAQAAAAAAAAAAAAAAAgMEBQcGAQj/xABDEAACAQIDBAcECAIIBwAAAAABAgMAEQQSIQUxQVEGEyIyYXGBB0JSkRQjM2JygqGxksEVJENjc6LR8BY0U5PC0uH/xAAbAQEAAwEBAQEAAAAAAAAAAAAAAQIDBAUGB//EADURAAIBAgMECQMDBAMAAAAAAAABAgMRITFRBBJBYRMiMnGBkaGx0QXB4RQj8EJicrIGM1L/2gAMAwEAAhEDEQA/ANxoAoAoAoAoAoAoCi2xiJziYsPHKIlkR2zdXnN0K3AuQBo3juqDsoxp9FKpKN2muNsyNtIT4TJN9JeZTIiOjquokYLdSoFiCb21vQvS6OveG4k7Npq/DHG501ScBy/S/ZUSQYjFKGWUKWzK7qb7huNQehsVacqkKbyvoiy2fsQRFX66YkDUNKzKdOTE1JhU2hzTW6vJItqHMQYNohsRJhwpvGiMWvp281hb8tDaVK1NVL5tryJ1DEKAKAKAKAKAKAKAKAKAq+kW1Gw8QkVAxLKty2VFzG2ZjwUUOjZqKqz3W7YX5vkhvBbKcOJ8ROZJBuAukSX00S+p4Xb9KEzrRcdynGy82/H4LihzHOdMFYHDTI+RlmCZrXsJexuO/XLUM7tiae/Bq91e3diRNpYRsPLFicRK+IgU9rNYCFjukyKLEcLnVd9DSlNVYSp00oyfqtLv+M61WBFwbg7jUnmtWKTpnrhWT42jT+J1FQzr2L/uT0Tfki8qTkCgOUwOPERxWJKl3ln6uJB3nMYCBR+bOb8BUHo1KTn0dPJKN29L438rC+i2FcYnFzSvmf6tGPuhgpdgB8IDKB5GhG1zi6VOEFZYvwyXjgy32TtPry7Kn1INkkv9pa+Yhbd0G1jfXWpOatR6JJN9bitNPEsaGAUAUAUAUAUB4TbWgI2zsek6dZGSUuQDYgGxtcX3jx40NKlKVOW7LMcxmFWWNonF0cEEeBoVhNwkpRzRyuwdm9Y7wYqVpXwxULGdI8vuSZR3ybbzuI+cHo7RW3IqdFWUs3xvxXI6L+l4uuGHDZpLEkKC2W3xEaLfxqTi6Ce50jVl792p7tnZwxETQklb2IYbwQQQR8qEUKrpTU0S3QEFSAQRYg7jehmnZ3Q3hsOkSLGgCoosANwFCZSlOTlLFhiMOkgCuoYAhgDzU3B9DQmMpQd1gPUKHhoDnOiuw3iAlxFjKMwVRqsYZizWPFmO8+AFQju2vaYze7Ty97ZeCKzY7nGK8SG0LSO88g0zZm7ManxUC54Cw40Oisls7UpdpJKK92/HI7WKMKAqgBQLADQACpPKbbd2NYzFCNc7BiLgdlSx7RA3DzoWhBzdkP0KBQBQBQBQHMbehxGLMmHi+qiTvM6n65t+QbuxzbjeoPQ2eVKhac8W9OC179Cy2DtVZQYinVTRWDw/DytzU8CKk59oouD3r3i8nr+S1oc5UbW2Cs8iS9Y8bBSrdWcpdWscpO8ai9x40OmjtLpxcbJ8ceD1DEYrCYCIAlIk4KO8x8hqx8ahtIvSo7Rtk+qnJ+3wcTtf2nMbrhoQo+OTU+iDd6mqOeh9Bs3/AByKxryvyXz+DlMd0nxkvfxL25Kco/y2qm8z2qX03ZaXZprxx9yqlkZu8xb8RJ/elzsjFR7KsIViNQSDzBI/aglZ4MsMH0hxUXcxMg8CxYfJr1ZNnFV2LZ6nagvK3sdRsn2nTpYTxLKvNew49NQf0qykePtH0GjLGlJxfPFfPud/sHpNhsWPqpO1bVG0cenH0qyZ89tWw1tmfXWGvAssHhEiQRxoEQblAsBUnNOcpy3pO7G9qbQSCMyyGyjgNSxO4AcSTpahNKlKrLdiRNhwTEtiJyQ8lrRA3WJRew8W11NDWvKmrQp5Ljq/jQtqHMFAFAFAFAFAVW2tj9blljfq8QnckAv+Vh7ynlQ6KFfo7xkrxea+65kzZ0kjRqZUCSW7Sg5hfwPKhnUUVJqDujk+mXTlcOTBBZ5tzH3Y/wD2bw4ceVUlKx7f0z6NLaLVKuEeGr+EZXjMW8rmSRy7nexNz/8AB4Vlc+xpUoUoqEFZaDNC4UB4aEMSTUlGxJNWKNiTUlGwSQqQykqw1BBsQfAjdUozlZqzNJ6G+0U3EGMI5LNu9HH/AJVZM+b2/wCkJdeh5fHwaFPgI5HjmYZmjuU17ILW1tuJtx8TUnhRqzhFwXHMfxE6opd2CqBckmwHrQrGLk7JYlB/xIzOJFhYYMXzTMpueRVBqF45jUXOz9JFLdcuvp+deR0MbhgGBBBFwRuINScTTTsxVCAoCjxGIxkLFjGuJhJJ7HYlQX3ZSbSW8wdKHXGNCorX3XzxT+CZs3bMM9xG/bG9G7LjzQ6ihlV2epTxksNeHmWFDE4f2hdLTAPo0DfXMO0w/sweX3j+lUlK2B9B9G+lqu+mqrqrJav49zJwKyPsz2gJmD2eXXrHdYor2ztc3I3hVGrkeFTYwq192W5FOUtF93khXV4Xd10/4upS38PXXt/u1MCu9tGe7Hu3n77thOK2aQpkjdZYxvZL3X8SHVf2qbFY7SnLcmnGWj49zyYxg8BJLcovZHediFRfNjp6b6lIVa8KeEnjpx8h5sFAujYsE/3cLOB+YsoPpepsYdNVeVPzaXpZiJdl3UvDKsyqLsACrqOZjbW3iL1Niv6iz3akd18OKfiisJqTRsSako2aJ7NemRRlwU7fVnSJz7p+E+B4cvWpPC+qbApJ1qefFfc0naGyIpnR5QWCXIQnsXNtSm5iLaX5mh4VOvOnFqOF+PHzIe0dudo4fDIJpve1tHH4u3D8I1NDWns2HSVXux9X3fJN2JgOogjgLZii2JtYHyHAUMa9XpajnbMnUMio6R7SngRXhw5m1ObU9gc8oBLenKh07NRp1ZNTlu6cyBs7GYnErmjxeGUcQkbOw887Cx9Kg2qU6NF2lCXi7eyDFdEBMVbEYmWRl1UqEjt5FRmHzpYQ2/o01Tgl5v3w9Cf0k2uuDwzTHUgZUBPeY6DX9fSjdkV2HZHtddU1lx5IwqeZnZpHOZ2JLE8SawP0SEIwioxVkshFCwqNCxCjexAHqbUIlLdTb4FhtMmXE9SgsA4hiXgAGyD5nU+dWedjloWpUOklm1vPyv6ZIQ4wtyl5QBp1vZYHx6qwOX817UsiL7RbetH/ABx8r6+FhqaOXDSK6vvF0kXVXXdpfeOBU+RqciFOntEHFrvTzT/mTLCdPpoDrIsfVL24jcJGBveNVGoPEDUHmLVJxqX6XqtN3eD4t6SftwK1nwq6ZZpObZkj+SZW/U1OBt++8bxXKzfrdew3jIjh5EeKQm6rJG9rGzbrjgd4I/1qSkJqrBqa5NHm3YlEuZQFWRFkCjcucXIHhe/pUlKEm4WeabXkVxNSaNiGqStzcvZt0kOLw+RzeaGytzYHut62I8xRo+U+o7L0NS8ey/5Y6fCYSOJckaKi3JsosLmoOGc5Td5O7I+0dtQQfazKp+G92P5RrQvS2epU7MbkPA9IxJMkXUSorhijyLkDZLXAU67jfW1DWpsjhBy3k2s0sbX9C7ochWbR2FDMc5UpIN0iHJIPzDf63ob0tpqU1ZO60eKHNlYaaMMs0wlFxkbJle33rGxPiLUIrTpyacI21xuvAzT2p7V6zELhwezCNfxPY/oLfM1lNn13/H9l6Og6rzl7L8nFVQ98KAAxGo3jUeY1oGk8GWW1WMeJE6bmZZ4+XaOe3o1x6Vbjc4qH7lDopZpOL9vVYjuI2dEh+kM18O/aiRTZ5Lk3TmgU6FvlqdJsYx2ipJdFFddYN8Fz53zS8xWz8a07OJrfRgAX4LCNymMcG4Ae9bXmJMq1ONFJ0+3w1lrfl7cCsxMD4dkkSS4PajlXS9t+h3EXsVPPkak2jONaLjJcmn/PJkpcEuKvJGUiZReZToijjIv3eacDu31JzOrKh1Z3kv6XxfJ8+ZExshxEypCptZYolO/KugJ5cWPK55VJaC6Gm3N6t9/8wQ1tvEq8pyG6KAiHmqDKD66n1qSKMXGHWzeL72V5qS7YkmpKNl/0D20cLjY3Jsjnq38mIsfQ2NS0cW3UelotcVijZOmiH6PnDOFR1aQIxUsl7MLjXcb+lZs+f2FrpbWV2na+OPAZ2nsCOODPhIVEqMsiWtmcqb2LH4hcetC9LapSqWrSwd0+XhyJ+3sK7rFJGt5IpEcDcSO6w/hJqTDZ5xi5Rk8Gmvj1GP6bmX7TAzDxQpIP0IP6VBf9NB9movG6PD0twq/aM8P+LG6fqwtUk/oaz7KT7mmXKzKVDg3UjMDwIte/yocu697d4nz3j8WZZZJjvdmb5m/7Vgz9No0lSpxprgkh7D7LkZRJYIh3M7BAfK+rDxAtSxnPaacZbub0WPnoey7JlClwBIo1JjYPYcyBqB42tSwjtVNvdeD54FfeoN2XOFKDDhsQpKhi0Cg2Z798eEV7G/MG2+ro86q5Os1ReNrSemj/AMuWmeRERHxLtI7hEUDM9uzGuoVVUetlG/XxNSWlKOzxUYq7eS4t8W37sc6QErkRBbDatEQbh+BZjxfgR7t7ecmOzNO8pdvjy5LlpqN7AdizREBoCM0oY2VQNM+axyML6Hju1qUV2qySnlLhz5c0R9pY5MvUQ3EANyTo8pHvOBu8F4edSKdOV9+p2vRcl93xLHD7PaKOREIOLZe1H76RkHMF5ueI3geZqTlnWU5Jy7GvBvny01ZzV6k62EaljlUFm5KCT8hrUlJOyuxzFYGWMZpIZEHN0ZR82AqTONSEuy0+5kRqkk+j9h4gYrBRO2oliAb1Wx/nWbPkKqdGs0uDLDA4fq40jzFsihcx3mwtrahnUnvycrWuP0KBQARQFd0glyYWdhwie38JFQ8jq2OO/tEF/cvcw/ZSKqvMyhhGFyqe6zOSFvzAsTbwrHmfoO0OUnGnF23r3eiWfwJSKXEOzk5mABZ2IAA3DU6AcAB6UzJcqWzxUUrLgl/PMTPhpoGV7FDfsSKdLj4XU7/CgjVpV4uOeqf3TLDAyRYhvrIx14BKqtkSc8Fb4G8u9u0qyOKsqlCPUfV48XFarVd+WZCWOTEyPJK+QJbrHIsIxqAoTnoQEHI+NSaSlChBRgr3yWvO/ux842KZRhrCBFJMTE6ZiAD1ttCWA73u+V6k5+jqUpdLfebzXL+3u0495DhnaAvh5oyYye3HexB4Mp1Aa3HcR4ULTiqqVSm8eD+z5ew9tw5ESOL/AJZtQ43zMN5fky37nu343vVjGh1pOU+2uH/lcuT14nuGZcEyvIgkxG/Je3UjmTr9YeAt2bXNybCSk77Qmou0ddfx7kDaGEMeWeOQvGzXSXUOGHas1u7IN/ja4qUXhU3rwkrNZrhblqixwbxYks5hzYoDSMNljmPFrAXzj4Bo1/MUOae/Sst7q68Vy7ufAjQY3GTgrEWSMd4RfUxr+IggfxEmrWsTKFGnjPF88X4fgZkOLww61Zmyk5SyS51vqcrC5GoB0YWNjTMj9qr1XHzVvIZ2hlliGJVAjBskqqLLdgWRwPdDZXBHNfGpQheEtxu/FfdeBsPslmzbOjB913X5MbfoarLM8D6krbQ/A7KqnAFAFAFAVPS1b4PED+7b9qiWR2/Tnbaqb5oxTCi+GmA3q8Tny+sX92FY8D72phXg3xUl44P7HmDmjMTwyMUDOjhwufVA62Zbg27d9NxFEKsZqpGpBXsmrXtnbFPwJGF2jFAGSNWmDiziTsRnyjUk35MTccqsYVaNSs1KbUbZWxfm7eVsSJj8CAgniu0DHLr3o2+ByNL8jxpYtTrve6OeEl6rVfdcCWcU2MRYWe0yXKX0WYmws395YABjv3aVJy7i2aTnFdV5/wBvd/bquGZWYLAtI5TRAurs1wIwNCW4+Ft5OlTY2q1owjfO+SXHuLCTGwz5cOQUVQEhma5ff/aAe6x4DueOtWOTo6lK9TNvFrh4c16jGCxs2BmeN0Oh7cZ01FwGVrHKwubMKkVIU9pgpRfc/s+WqIW08F1eWRX6yF75ZLWJI1KsPdccR60LU6u/eLVpLNfHIn4d/oasJFEkkqgNAxsqrvBe2uc8B7up42qTnn+++q7JcdXy5a6kPaey8kaYmLMcO/dJ0ZCDbK1vHcw0NudWRanWvJwl2l693wO4ray4pVTEuyMndkAzIb7y8Q94/Gup4g0RlGk6Tbpq6fDj4P7MakWOCCZBOkrTZABHchQjZyzEgWOlgN+pqSLynOL3Wkr581YYwxy4SZj/AGrxoniY80jH0BQfnqeIljVjyTfngv5yNd9jq22eDzlk/e38qpPM8P6m71/BHcVU88KAKAKAj7QgzxSR/EjL8wRUM0oz3KkZaNM+fsDi2iYMAL2KsrC6sDoVI4isT9LrU41Y2femuGjQ+4wzahpYfu5RKo8mzKbeY9TU4HPevHBpS533fNWa8jwT4ZNVieY85GCJ/Aly3q3pU4FJRrzzko92L83l5Hn9OTZw1xlAK9Xa0WU71yDSx+fjUlHstPdtxzvxvrcc/ohZvrIGAi3yZzrB+I72XfYjfu31Jk9pdPq1F1uFv6u7R6rgNba2uZrRrfq1tqR25WAsHe29uQ4edSVoUFTvJ5+iWi5ainP0S434ojU/9C/Ac5Dz93xJ0kzv+ox/o/2/HuR8Li0dBh5zZR9nLvMXgfijPLhvFSJwlGXSQ8Vr+fcmq74AOjENiHsMlwyR5TcOeDP8PIEk77VJg7bTZrsrjxfLu11IGEwYCfS8QGMRYhRredxqRm4KOLeg13SXnUe90cM/ZfzJDB21N1pmzDMRlK2HV5fgyHTJ4fz1qbEOjDd3bYet9b6ipGwsuvawzcQB1sXpqGTy7VSV/djh2vR/D9Bv6Lhl1bFFx8McTBj+aSwXz18qkq51HlG3e/gj7Tx/WlbII40GVEBuFG86nvEnUnjUpEQhu8bt5s3j2bYPqtnYcHeylz+clv51nLM+d22e9XkzpqqcoUAUAUAUBhPTTZ3UYyVLWUtnXyfX97j0rGSxP0L6btHT7LCXFKz8CiJodbYkmpKNiSako2WO2CIlGFU93WY/FJy8k3edzVjjo3qPpXx7PJfn2JX0ZsLEZVs0+gYg64YMLrcfG1+9uW1t5qbGDqKvPdfZ/wBvwvXuIscoxIEbsFnUWSQmwkG7I5PHk/oeBEkyTovej2eK05r7ryAJ9E1cXxXuod0H3mHGTkvDeeAqSjl0+C7Gv/ru5c+InY+z1crNiHCozEKGJvM/LNvC5rZn8ee6SK9VxW7TWK9F86IIdpM0zxYnRJLROtrCIoSFKrw6sk6ci3OpsUlTSgnTzWK53z8ylxMLI7RsLMpKkeINjUmykmk1xGSakq2JJqxVj2AwbTSpAnekYKPzG1/Tf6UyM5zUIuT4H1BhoQiLGvdVQo8lFhWB8pJ3d2OUICgCgCgCgOE9quxTJCuKUdqK4bxRv9Dr6mqyR7/0Ha+jqOjLKWXf+TJSaofWNiTUlGydsBQcTCDr2wfPL2h+oFWRy7VK1GVtDzo/Z8TEXsbsW13M1iyg+b5R61JntT3aUt3T0yfkhrZ2JnExKBnmYsHQrmL3PaDJxF9993hUkVY03DrYRWT00syRtrZSqDJEVZBbrEVs5hY+6T7y33N6HWpMaNdvqzz4PK/55C8DiYZyq4nR0HZe9hKANI5G93hZxwuOREmdSM6Sbp5PhpzXwV+2zMZbTIVewCoBZQu4BANCvK171KL0txR6jw1+RzpX9qA32gijEv8AiBbNfxtlv41KKbN2cMru3cN9Jj/WZOdkv59Wl/1vUrIrQ/614+7Ko1JcSTUkGk+xnYGeV8c47MfYj8WPePoNPzeFUm+B5X1KtaKprjmbFWZ4oUAUAUAUAUAmRAwKkXBFiDuINCU2ndGF9NejbYKbKLmF7mNv3UnmP2qjR9v9P25bVSu+0s/nxOdJodrZ7BOyOsi95SGHmDcVKMppSTi8mWGO2b1l5sOpeJtSijM8ROpVlGthwbcRVjlhW3epUdmuPB818Hj4vHSr1V8Q6nQqA+oHBiBdh+K9SV3Nng97qry9NPAcwMP0RhNMwDAECBSGZwd6yWuEQ8b6ngL1JnUn0y3YLDXTu1ZGOCjn7UDCOTjA7W/7ch0YfdaxHjUh1JU8J4rVfdfB7CcfCOqQYpB8KiS2vK27zFSVl0E3vPdfkJgwAw9pcSNRqkF+254FwO4g3m+p3WpmVnVdTq0/F6d2rKfETM7M7G7MSxPMk3NWNEklZDRNSQWPR7YsmMnXDxbzqzWuEUb2P+9aN2VzCtWjShvSPo7ZGzY8NCmHiFkQWHM8yfEnWsW7nzVSo6knKWbJlQUCgCgCgCgCgCgIO2dlR4mJoJVurfMHgQeBFDbZ686E1ODxMN6U9G5cFJkk7SN3JALK3+jeFRY+x2Tbae0xvHB8VoUZNDoZ4rkG4JBG4g2PzFSUeKsx2bHysLNNIw5F2I+RNWMujgsVFeREqSWxLVJUWmKdRlWRwOQYgfIGpM5KLxaGKkhsSTUlSdsPY02LlEECZmO8+6o5seAo3Yxq1Y0470mb90O6LRYCHq07UjWMklrFiP2A4CspSufPbRtEq0rvLgi/qpzhQBQBQBQBQBQBQBQDGNwccqGORA6NvUi4oXhUlTlvRdmZb0m9mMiEyYRs6b+rY9seAY971186H0GzfWIyW7WwevAz3FQPGxjkRkcb1YEEehqT1ozUlvRd0ME1ZENiSakqJJqSrYkmpKMSBchQLkmwA1JJ4AcakqzuejXsxxM9nn/q8W+xF5SPBfd8z8qq5pHnV/qFOGEMX6GwbD2JBhI+qgjCLxO9mPNm3k1m3c8WrVnVlvSZY1BmFAFAFAFAFAFAFAFAFAFAFARNo7MhnXLNEkg+8AbeR4UNKdWdN3g7HG7Z9m+CILIJIz9x9PkwIqbnoUvqdfJ2feZNtrArDIUUkj71r/oBV0e5SqOcbsi4OEO4UkgHlv8A1qROVlc1To97N8G6q8hle4vYuAP8qg1XeZ4tb6hVTsrI7nZOwMNhvsIEQ8wO1/Edaq22edUr1KnadyzqDIKAKAKAKAKA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47" y="4355921"/>
            <a:ext cx="1524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095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success_or_die.h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229600" cy="46259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ifndef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SUCCESS_OR_DIE_H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SUCCESS_OR_DIE_H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SUCCESS_OR_DIE(f...)		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                        	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                       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const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gaspi_return_t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r = f;		\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					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if (r !=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GASPI_SUCCESS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{							    \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("Error: '%s' [%s:%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]: 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\n", #f, __FILE__, __LINE__, r);\                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exit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(EXIT_FAILURE);        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}                          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while (0)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endif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4987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Timeout Mechanism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Mechanism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potentially</a:t>
            </a:r>
            <a:r>
              <a:rPr lang="de-DE" sz="2800" dirty="0" smtClean="0"/>
              <a:t> </a:t>
            </a:r>
            <a:r>
              <a:rPr lang="de-DE" sz="2800" dirty="0" err="1" smtClean="0"/>
              <a:t>blocking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procedure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guaranteed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return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Timeout: </a:t>
            </a:r>
            <a:r>
              <a:rPr lang="de-DE" sz="2800" dirty="0" err="1" smtClean="0"/>
              <a:t>gaspi_timeout_t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GASPI_TEST (0)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completes</a:t>
            </a:r>
            <a:r>
              <a:rPr lang="de-DE" sz="2000" dirty="0" smtClean="0"/>
              <a:t> </a:t>
            </a:r>
            <a:r>
              <a:rPr lang="de-DE" sz="2000" dirty="0" err="1" smtClean="0"/>
              <a:t>local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does</a:t>
            </a:r>
            <a:r>
              <a:rPr lang="de-DE" sz="2000" dirty="0" smtClean="0"/>
              <a:t> not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GASPI_BLOCK (-1)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indefinitely</a:t>
            </a:r>
            <a:r>
              <a:rPr lang="de-DE" sz="2000" dirty="0" smtClean="0"/>
              <a:t> (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Value &gt; 0 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Maximum time in </a:t>
            </a:r>
            <a:r>
              <a:rPr lang="de-DE" sz="2000" dirty="0" err="1" smtClean="0"/>
              <a:t>msec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going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ranks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make</a:t>
            </a:r>
            <a:r>
              <a:rPr lang="de-DE" sz="2000" dirty="0" smtClean="0"/>
              <a:t> </a:t>
            </a:r>
            <a:r>
              <a:rPr lang="de-DE" sz="2000" dirty="0" err="1" smtClean="0"/>
              <a:t>progress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smtClean="0"/>
              <a:t>!= </a:t>
            </a:r>
            <a:r>
              <a:rPr lang="de-DE" sz="2000" dirty="0" err="1" smtClean="0"/>
              <a:t>hard</a:t>
            </a:r>
            <a:r>
              <a:rPr lang="de-DE" sz="2000" dirty="0" smtClean="0"/>
              <a:t> </a:t>
            </a:r>
            <a:r>
              <a:rPr lang="de-DE" sz="2000" dirty="0" err="1" smtClean="0"/>
              <a:t>execution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Process Management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Initialize / Finalize</a:t>
            </a:r>
          </a:p>
          <a:p>
            <a:pPr lvl="1"/>
            <a:r>
              <a:rPr lang="de-DE" sz="2400" smtClean="0"/>
              <a:t>gaspi_proc_init</a:t>
            </a:r>
          </a:p>
          <a:p>
            <a:pPr lvl="1"/>
            <a:r>
              <a:rPr lang="de-DE" sz="2400" smtClean="0"/>
              <a:t>gaspi_proc_term</a:t>
            </a:r>
          </a:p>
          <a:p>
            <a:r>
              <a:rPr lang="de-DE" sz="2800" smtClean="0"/>
              <a:t>Process identification</a:t>
            </a:r>
          </a:p>
          <a:p>
            <a:pPr lvl="1"/>
            <a:r>
              <a:rPr lang="de-DE" sz="2400" smtClean="0"/>
              <a:t>gaspi_proc_rank</a:t>
            </a:r>
          </a:p>
          <a:p>
            <a:pPr lvl="1"/>
            <a:r>
              <a:rPr lang="de-DE" sz="2400" smtClean="0"/>
              <a:t>gaspi_proc_num</a:t>
            </a:r>
          </a:p>
          <a:p>
            <a:r>
              <a:rPr lang="de-DE" sz="2800" smtClean="0"/>
              <a:t>Process configuration</a:t>
            </a:r>
          </a:p>
          <a:p>
            <a:pPr lvl="1"/>
            <a:r>
              <a:rPr lang="de-DE" sz="2400" smtClean="0"/>
              <a:t>gaspi_config_get</a:t>
            </a:r>
          </a:p>
          <a:p>
            <a:pPr lvl="1"/>
            <a:r>
              <a:rPr lang="de-DE" sz="2400" smtClean="0"/>
              <a:t>gaspi_config_set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Initialization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gaspi_proc_init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4238" y="2579688"/>
            <a:ext cx="5330613" cy="474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6868" name="Rectangle 3"/>
          <p:cNvSpPr>
            <a:spLocks/>
          </p:cNvSpPr>
          <p:nvPr/>
        </p:nvSpPr>
        <p:spPr bwMode="auto">
          <a:xfrm>
            <a:off x="450850" y="31527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initialization of resources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communication infrastructure if requested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default group GASPI_GROUP_ALL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rank assignment </a:t>
            </a:r>
          </a:p>
          <a:p>
            <a:pPr marL="1600200" lvl="3" indent="-2286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000">
                <a:solidFill>
                  <a:srgbClr val="3B57A0"/>
                </a:solidFill>
                <a:latin typeface="Calibri" pitchFamily="34" charset="0"/>
              </a:rPr>
              <a:t>position in machinefile </a:t>
            </a:r>
            <a:r>
              <a:rPr lang="de-DE" sz="2000">
                <a:solidFill>
                  <a:srgbClr val="3B57A0"/>
                </a:solidFill>
                <a:latin typeface="Calibri" pitchFamily="34" charset="0"/>
                <a:sym typeface="Wingdings" pitchFamily="2" charset="2"/>
              </a:rPr>
              <a:t> rank ID</a:t>
            </a:r>
            <a:endParaRPr lang="de-DE" sz="200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no default segment creation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Finalization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gaspi_proc_term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5825" y="2582863"/>
            <a:ext cx="4707467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892" name="Rectangle 3"/>
          <p:cNvSpPr>
            <a:spLocks/>
          </p:cNvSpPr>
          <p:nvPr/>
        </p:nvSpPr>
        <p:spPr bwMode="auto">
          <a:xfrm>
            <a:off x="458788" y="30892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clean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wait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outstanding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finished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release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resources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collective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operation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!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Process Identification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gaspi_proc_rank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2538413"/>
            <a:ext cx="4099834" cy="5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8916" name="Rectangle 3"/>
          <p:cNvSpPr>
            <a:spLocks/>
          </p:cNvSpPr>
          <p:nvPr/>
        </p:nvSpPr>
        <p:spPr bwMode="auto">
          <a:xfrm>
            <a:off x="458788" y="32004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gaspi_proc_num</a:t>
            </a:r>
          </a:p>
        </p:txBody>
      </p:sp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1063" y="3886200"/>
            <a:ext cx="4490720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Startup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err="1" smtClean="0"/>
              <a:t>gaspi_run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Usage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gaspi_run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–m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&gt;[OPTIONS] &lt;path2bin&gt;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Available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-b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a different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	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Enable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NUMA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same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start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many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-d				     Run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with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gdb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14156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„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World“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outputs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Hello world from rank xxx of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yyy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hands_on</a:t>
            </a:r>
            <a:r>
              <a:rPr lang="de-DE" sz="2000" dirty="0" smtClean="0"/>
              <a:t>/</a:t>
            </a:r>
            <a:r>
              <a:rPr lang="de-DE" sz="2000" dirty="0" err="1" smtClean="0"/>
              <a:t>helloworld.c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SUCCESS_OR_DIE </a:t>
            </a:r>
            <a:r>
              <a:rPr lang="de-DE" sz="2000" dirty="0" err="1" smtClean="0"/>
              <a:t>macro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check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return</a:t>
            </a:r>
            <a:r>
              <a:rPr lang="de-DE" sz="2000" dirty="0" smtClean="0"/>
              <a:t> </a:t>
            </a:r>
            <a:r>
              <a:rPr lang="de-DE" sz="2000" dirty="0" err="1" smtClean="0"/>
              <a:t>values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debug</a:t>
            </a:r>
            <a:r>
              <a:rPr lang="de-DE" sz="2000" dirty="0" smtClean="0"/>
              <a:t> </a:t>
            </a:r>
            <a:r>
              <a:rPr lang="de-DE" sz="2000" dirty="0" err="1" smtClean="0"/>
              <a:t>library</a:t>
            </a:r>
            <a:r>
              <a:rPr lang="de-DE" sz="2000" dirty="0" smtClean="0"/>
              <a:t> (libGPI2-dbg.a)</a:t>
            </a:r>
            <a:br>
              <a:rPr lang="de-DE" sz="2000" dirty="0" smtClean="0"/>
            </a:br>
            <a:endParaRPr lang="de-DE" sz="2000" dirty="0" smtClean="0"/>
          </a:p>
          <a:p>
            <a:pPr>
              <a:lnSpc>
                <a:spcPct val="90000"/>
              </a:lnSpc>
            </a:pPr>
            <a:r>
              <a:rPr lang="de-DE" sz="2400" dirty="0" smtClean="0"/>
              <a:t>Execute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several</a:t>
            </a:r>
            <a:r>
              <a:rPr lang="de-DE" sz="2400" dirty="0" smtClean="0"/>
              <a:t> </a:t>
            </a:r>
            <a:r>
              <a:rPr lang="de-DE" sz="2400" dirty="0" err="1" smtClean="0"/>
              <a:t>options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gaspi_run</a:t>
            </a:r>
            <a:endParaRPr lang="de-DE" sz="2400" dirty="0"/>
          </a:p>
          <a:p>
            <a:pPr marL="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229555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„hello world“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15925" y="1897063"/>
            <a:ext cx="8270875" cy="42370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success_or_die.h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rank;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num;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(&amp;rank) 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(&amp;num)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("Hello world from rank %d of %d\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n",rank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num);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return EXIT_SUCCESS;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Memory Segments</a:t>
            </a:r>
          </a:p>
        </p:txBody>
      </p:sp>
    </p:spTree>
    <p:extLst>
      <p:ext uri="{BB962C8B-B14F-4D97-AF65-F5344CB8AC3E}">
        <p14:creationId xmlns="" xmlns:p14="http://schemas.microsoft.com/office/powerpoint/2010/main" val="155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Round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in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smtClean="0"/>
              <a:t> GASPI?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interest</a:t>
            </a:r>
            <a:r>
              <a:rPr lang="de-DE" dirty="0" smtClean="0"/>
              <a:t> in / </a:t>
            </a:r>
            <a:r>
              <a:rPr lang="de-DE" dirty="0" err="1" smtClean="0"/>
              <a:t>expectation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GASPI?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4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Segments</a:t>
            </a:r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516" y="2015349"/>
            <a:ext cx="6392895" cy="4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527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Segments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700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S</a:t>
            </a:r>
            <a:r>
              <a:rPr lang="de-DE" sz="2800" dirty="0" smtClean="0"/>
              <a:t>oftware </a:t>
            </a:r>
            <a:r>
              <a:rPr lang="de-DE" sz="2800" dirty="0" err="1" smtClean="0"/>
              <a:t>abstraction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hardware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r>
              <a:rPr lang="de-DE" sz="2800" dirty="0" smtClean="0"/>
              <a:t> </a:t>
            </a:r>
            <a:r>
              <a:rPr lang="de-DE" sz="2800" dirty="0" err="1" smtClean="0"/>
              <a:t>hierarchy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NUMA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GPU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Xeon Phi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O</a:t>
            </a:r>
            <a:r>
              <a:rPr lang="de-DE" sz="2800" dirty="0" err="1" smtClean="0"/>
              <a:t>ne</a:t>
            </a:r>
            <a:r>
              <a:rPr lang="de-DE" sz="2800" dirty="0" smtClean="0"/>
              <a:t> </a:t>
            </a:r>
            <a:r>
              <a:rPr lang="de-DE" sz="2800" dirty="0" err="1" smtClean="0"/>
              <a:t>partition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PGAS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C</a:t>
            </a:r>
            <a:r>
              <a:rPr lang="de-DE" sz="2800" dirty="0" err="1" smtClean="0"/>
              <a:t>ontiguous</a:t>
            </a:r>
            <a:r>
              <a:rPr lang="de-DE" sz="2800" dirty="0" smtClean="0"/>
              <a:t> </a:t>
            </a:r>
            <a:r>
              <a:rPr lang="de-DE" sz="2800" dirty="0" smtClean="0"/>
              <a:t>block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virtual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pre-defined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L</a:t>
            </a:r>
            <a:r>
              <a:rPr lang="de-DE" sz="2800" dirty="0" err="1" smtClean="0"/>
              <a:t>ocally</a:t>
            </a:r>
            <a:r>
              <a:rPr lang="de-DE" sz="2800" dirty="0" smtClean="0"/>
              <a:t> </a:t>
            </a:r>
            <a:r>
              <a:rPr lang="de-DE" sz="2800" dirty="0" smtClean="0"/>
              <a:t>/ </a:t>
            </a:r>
            <a:r>
              <a:rPr lang="de-DE" sz="2800" dirty="0" err="1" smtClean="0"/>
              <a:t>remotely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ordinary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remote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GASPI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routines</a:t>
            </a:r>
            <a:endParaRPr lang="de-DE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34450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Segments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GASPI provides only a few relatively large segments</a:t>
            </a:r>
          </a:p>
          <a:p>
            <a:pPr lvl="1"/>
            <a:r>
              <a:rPr lang="de-DE" sz="2400" smtClean="0"/>
              <a:t>segment allocation is expensive</a:t>
            </a:r>
          </a:p>
          <a:p>
            <a:pPr lvl="1"/>
            <a:r>
              <a:rPr lang="de-DE" sz="2400" smtClean="0"/>
              <a:t>the total number of supported segments is limited by hardware constraints</a:t>
            </a:r>
          </a:p>
          <a:p>
            <a:r>
              <a:rPr lang="de-DE" sz="2800" smtClean="0"/>
              <a:t>GASPI segments have an allocation policy</a:t>
            </a:r>
          </a:p>
          <a:p>
            <a:pPr lvl="1"/>
            <a:r>
              <a:rPr lang="de-DE" sz="2400" smtClean="0"/>
              <a:t>GASPI_MEM_UNINITIALIZED</a:t>
            </a:r>
          </a:p>
          <a:p>
            <a:pPr lvl="2"/>
            <a:r>
              <a:rPr lang="de-DE" sz="2000" smtClean="0"/>
              <a:t>memory is not initialized</a:t>
            </a:r>
          </a:p>
          <a:p>
            <a:pPr lvl="1"/>
            <a:r>
              <a:rPr lang="de-DE" sz="2400" smtClean="0"/>
              <a:t>GASPI_MEM_INITIALIZED</a:t>
            </a:r>
          </a:p>
          <a:p>
            <a:pPr lvl="2"/>
            <a:r>
              <a:rPr lang="de-DE" sz="2000" smtClean="0"/>
              <a:t>memory is initialized (zeroed)</a:t>
            </a:r>
          </a:p>
          <a:p>
            <a:endParaRPr lang="de-DE" sz="2800" smtClean="0"/>
          </a:p>
        </p:txBody>
      </p:sp>
    </p:spTree>
    <p:extLst>
      <p:ext uri="{BB962C8B-B14F-4D97-AF65-F5344CB8AC3E}">
        <p14:creationId xmlns="" xmlns:p14="http://schemas.microsoft.com/office/powerpoint/2010/main" val="35130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 Functions</a:t>
            </a:r>
          </a:p>
        </p:txBody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Segment creation</a:t>
            </a:r>
          </a:p>
          <a:p>
            <a:pPr lvl="1"/>
            <a:r>
              <a:rPr lang="de-DE" sz="2400" smtClean="0"/>
              <a:t>gaspi_segment_alloc</a:t>
            </a:r>
          </a:p>
          <a:p>
            <a:pPr lvl="1"/>
            <a:r>
              <a:rPr lang="de-DE" sz="2400" smtClean="0"/>
              <a:t>gaspi_segment_register</a:t>
            </a:r>
          </a:p>
          <a:p>
            <a:pPr lvl="1"/>
            <a:r>
              <a:rPr lang="de-DE" sz="2400" smtClean="0"/>
              <a:t>gaspi_segment_create</a:t>
            </a:r>
          </a:p>
          <a:p>
            <a:r>
              <a:rPr lang="de-DE" sz="2800" smtClean="0"/>
              <a:t>Segment deletion</a:t>
            </a:r>
          </a:p>
          <a:p>
            <a:pPr lvl="1"/>
            <a:r>
              <a:rPr lang="de-DE" sz="2400" smtClean="0"/>
              <a:t>gaspi_segment_delete</a:t>
            </a:r>
          </a:p>
          <a:p>
            <a:r>
              <a:rPr lang="de-DE" sz="2800" smtClean="0"/>
              <a:t>Segment utilities</a:t>
            </a:r>
          </a:p>
          <a:p>
            <a:pPr lvl="1"/>
            <a:r>
              <a:rPr lang="de-DE" sz="2400" smtClean="0"/>
              <a:t>gaspi_segment_num</a:t>
            </a:r>
          </a:p>
          <a:p>
            <a:pPr lvl="1"/>
            <a:r>
              <a:rPr lang="de-DE" sz="2400" smtClean="0"/>
              <a:t>gaspi_segment_ptr</a:t>
            </a:r>
          </a:p>
          <a:p>
            <a:endParaRPr lang="de-DE" sz="2800" smtClean="0"/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0775" y="2784475"/>
            <a:ext cx="3756025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15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gaspi_segment_alloc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8130" name="Rectangle 3"/>
          <p:cNvSpPr>
            <a:spLocks/>
          </p:cNvSpPr>
          <p:nvPr/>
        </p:nvSpPr>
        <p:spPr bwMode="auto">
          <a:xfrm>
            <a:off x="466725" y="35496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allocate and pin for RDMA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Locally accessible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Allocation </a:t>
            </a:r>
          </a:p>
        </p:txBody>
      </p:sp>
      <p:sp>
        <p:nvSpPr>
          <p:cNvPr id="48132" name="Rectangle 3"/>
          <p:cNvSpPr>
            <a:spLocks/>
          </p:cNvSpPr>
          <p:nvPr/>
        </p:nvSpPr>
        <p:spPr bwMode="auto">
          <a:xfrm>
            <a:off x="458788" y="45339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 register</a:t>
            </a: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486400" cy="1136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813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168900"/>
            <a:ext cx="5834062" cy="11445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8135" name="Rectangle 3"/>
          <p:cNvSpPr>
            <a:spLocks/>
          </p:cNvSpPr>
          <p:nvPr/>
        </p:nvSpPr>
        <p:spPr bwMode="auto">
          <a:xfrm>
            <a:off x="673100" y="631348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segment accessible by rank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14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594350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gaspi_segment_create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9156" name="Rectangle 3"/>
          <p:cNvSpPr>
            <a:spLocks/>
          </p:cNvSpPr>
          <p:nvPr/>
        </p:nvSpPr>
        <p:spPr bwMode="auto">
          <a:xfrm>
            <a:off x="460375" y="42545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Collective short cut to 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gaspi_segment_alloc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gaspi_segment_register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After successful completion, the segment is locally and remotely accessible by all ranks in the group</a:t>
            </a:r>
          </a:p>
        </p:txBody>
      </p:sp>
    </p:spTree>
    <p:extLst>
      <p:ext uri="{BB962C8B-B14F-4D97-AF65-F5344CB8AC3E}">
        <p14:creationId xmlns="" xmlns:p14="http://schemas.microsoft.com/office/powerpoint/2010/main" val="38298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101226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gaspi_segment_bind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sz="2800" dirty="0" smtClean="0"/>
              <a:t>Binds a </a:t>
            </a:r>
            <a:r>
              <a:rPr lang="de-DE" sz="2800" dirty="0" err="1" smtClean="0"/>
              <a:t>buffer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smtClean="0"/>
              <a:t>Same </a:t>
            </a:r>
            <a:r>
              <a:rPr lang="de-DE" sz="2800" dirty="0" err="1" smtClean="0"/>
              <a:t>capabilities</a:t>
            </a:r>
            <a:r>
              <a:rPr lang="de-DE" sz="2800" dirty="0" smtClean="0"/>
              <a:t> </a:t>
            </a:r>
            <a:r>
              <a:rPr lang="de-DE" sz="2800" dirty="0" err="1" smtClean="0"/>
              <a:t>as</a:t>
            </a:r>
            <a:r>
              <a:rPr lang="de-DE" sz="2800" dirty="0" smtClean="0"/>
              <a:t> </a:t>
            </a:r>
            <a:r>
              <a:rPr lang="de-DE" sz="2800" dirty="0" err="1" smtClean="0"/>
              <a:t>allocated</a:t>
            </a:r>
            <a:r>
              <a:rPr lang="de-DE" sz="2800" dirty="0" smtClean="0"/>
              <a:t>/</a:t>
            </a:r>
            <a:r>
              <a:rPr lang="de-DE" sz="2800" dirty="0" err="1" smtClean="0"/>
              <a:t>created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err="1" smtClean="0"/>
              <a:t>Locally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r>
              <a:rPr lang="de-DE" sz="2800" dirty="0" smtClean="0"/>
              <a:t> (</a:t>
            </a:r>
            <a:r>
              <a:rPr lang="de-DE" sz="2800" dirty="0" err="1" smtClean="0"/>
              <a:t>requires</a:t>
            </a:r>
            <a:r>
              <a:rPr lang="de-DE" sz="2800" dirty="0" smtClean="0"/>
              <a:t> </a:t>
            </a:r>
            <a:r>
              <a:rPr lang="de-DE" sz="2800" dirty="0" err="1" smtClean="0"/>
              <a:t>gaspi_segment_register</a:t>
            </a:r>
            <a:r>
              <a:rPr lang="de-DE" sz="2800" dirty="0"/>
              <a:t>)</a:t>
            </a:r>
            <a:endParaRPr lang="de-DE" sz="28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39" y="2505644"/>
            <a:ext cx="7438145" cy="16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422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1243"/>
            <a:ext cx="8229600" cy="4304920"/>
          </a:xfrm>
        </p:spPr>
        <p:txBody>
          <a:bodyPr/>
          <a:lstStyle/>
          <a:p>
            <a:r>
              <a:rPr lang="de-DE" dirty="0" err="1" smtClean="0"/>
              <a:t>gaspi_segment_use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38" y="2552091"/>
            <a:ext cx="6854224" cy="19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79" y="4574913"/>
            <a:ext cx="4867275" cy="2162175"/>
          </a:xfrm>
          <a:prstGeom prst="rect">
            <a:avLst/>
          </a:prstGeom>
          <a:ln w="127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001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Deletion</a:t>
            </a:r>
            <a:r>
              <a:rPr lang="de-DE" dirty="0" smtClean="0"/>
              <a:t> </a:t>
            </a:r>
          </a:p>
        </p:txBody>
      </p:sp>
      <p:sp>
        <p:nvSpPr>
          <p:cNvPr id="5017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gaspi_segment_delete</a:t>
            </a:r>
          </a:p>
        </p:txBody>
      </p:sp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2578100"/>
            <a:ext cx="5753100" cy="568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180" name="Rectangle 3"/>
          <p:cNvSpPr>
            <a:spLocks/>
          </p:cNvSpPr>
          <p:nvPr/>
        </p:nvSpPr>
        <p:spPr bwMode="auto">
          <a:xfrm>
            <a:off x="457200" y="32289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F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ree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memory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None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8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gaspi_segment_num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48990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gaspi_segment_ptr</a:t>
            </a:r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90800"/>
            <a:ext cx="52197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534025"/>
            <a:ext cx="5300662" cy="879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gaspi_segment_list</a:t>
            </a:r>
          </a:p>
        </p:txBody>
      </p:sp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988" y="3906838"/>
            <a:ext cx="6234112" cy="800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42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Goals</a:t>
            </a:r>
          </a:p>
        </p:txBody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 err="1" smtClean="0"/>
              <a:t>Get</a:t>
            </a:r>
            <a:r>
              <a:rPr lang="de-DE" sz="2800" dirty="0" smtClean="0"/>
              <a:t> an </a:t>
            </a:r>
            <a:r>
              <a:rPr lang="de-DE" sz="2800" dirty="0" err="1" smtClean="0"/>
              <a:t>overview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GASPI</a:t>
            </a:r>
          </a:p>
          <a:p>
            <a:r>
              <a:rPr lang="de-DE" sz="2800" dirty="0" err="1" smtClean="0"/>
              <a:t>Learn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</a:p>
          <a:p>
            <a:pPr lvl="1"/>
            <a:r>
              <a:rPr lang="de-DE" sz="2400" dirty="0" err="1" smtClean="0"/>
              <a:t>Compile</a:t>
            </a:r>
            <a:r>
              <a:rPr lang="de-DE" sz="2400" dirty="0" smtClean="0"/>
              <a:t>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pPr lvl="1"/>
            <a:r>
              <a:rPr lang="de-DE" sz="2400" dirty="0" smtClean="0"/>
              <a:t>Execute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r>
              <a:rPr lang="de-DE" sz="2800" dirty="0" err="1" smtClean="0"/>
              <a:t>Get</a:t>
            </a:r>
            <a:r>
              <a:rPr lang="de-DE" sz="2800" dirty="0" smtClean="0"/>
              <a:t>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GASPI </a:t>
            </a:r>
            <a:r>
              <a:rPr lang="de-DE" sz="2800" dirty="0" err="1" smtClean="0"/>
              <a:t>programming</a:t>
            </a:r>
            <a:r>
              <a:rPr lang="de-DE" sz="2800" dirty="0" smtClean="0"/>
              <a:t> model</a:t>
            </a:r>
          </a:p>
          <a:p>
            <a:pPr lvl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err="1" smtClean="0"/>
              <a:t>weak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endParaRPr lang="de-DE" sz="2400" dirty="0" smtClean="0"/>
          </a:p>
          <a:p>
            <a:pPr lvl="1"/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patterns</a:t>
            </a:r>
            <a:r>
              <a:rPr lang="de-DE" sz="2400" dirty="0" smtClean="0"/>
              <a:t> / </a:t>
            </a:r>
            <a:r>
              <a:rPr lang="de-DE" sz="2400" dirty="0" err="1" smtClean="0"/>
              <a:t>dataflow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implementations</a:t>
            </a:r>
            <a:endParaRPr lang="de-DE" sz="2400" dirty="0" smtClean="0"/>
          </a:p>
          <a:p>
            <a:pPr>
              <a:buFont typeface="Arial" charset="0"/>
              <a:buNone/>
            </a:pPr>
            <a:endParaRPr lang="de-DE" sz="2800" dirty="0" smtClean="0"/>
          </a:p>
          <a:p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gaspi_segment_max</a:t>
            </a:r>
            <a:endParaRPr lang="de-DE" dirty="0" smtClean="0"/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3164187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Maximum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number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segments</a:t>
            </a:r>
            <a:endParaRPr lang="de-DE" sz="32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Defines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range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allowed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IDs </a:t>
            </a: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/>
            </a:r>
            <a:br>
              <a:rPr lang="de-DE" sz="3200" dirty="0">
                <a:solidFill>
                  <a:srgbClr val="3B57A0"/>
                </a:solidFill>
                <a:latin typeface="Calibri" pitchFamily="34" charset="0"/>
              </a:rPr>
            </a:b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[0,segment_max - 1)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4" y="2551751"/>
            <a:ext cx="5495925" cy="5238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64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: 1 </a:t>
            </a:r>
            <a:r>
              <a:rPr lang="de-DE" sz="2400" dirty="0" err="1" smtClean="0"/>
              <a:t>row</a:t>
            </a:r>
            <a:r>
              <a:rPr lang="de-DE" sz="2400" dirty="0" smtClean="0"/>
              <a:t> per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51287385"/>
              </p:ext>
            </p:extLst>
          </p:nvPr>
        </p:nvGraphicFramePr>
        <p:xfrm>
          <a:off x="1524000" y="28412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700450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hteck 3"/>
          <p:cNvSpPr/>
          <p:nvPr/>
        </p:nvSpPr>
        <p:spPr>
          <a:xfrm>
            <a:off x="817300" y="5501878"/>
            <a:ext cx="219935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Abgerundetes Rechteck 42"/>
          <p:cNvSpPr/>
          <p:nvPr/>
        </p:nvSpPr>
        <p:spPr>
          <a:xfrm>
            <a:off x="688713" y="5428853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208075" y="5428853"/>
            <a:ext cx="2447925" cy="360362"/>
            <a:chOff x="839" y="3475"/>
            <a:chExt cx="1542" cy="227"/>
          </a:xfrm>
        </p:grpSpPr>
        <p:sp>
          <p:nvSpPr>
            <p:cNvPr id="12" name="Rechteck 3"/>
            <p:cNvSpPr/>
            <p:nvPr/>
          </p:nvSpPr>
          <p:spPr>
            <a:xfrm>
              <a:off x="920" y="3521"/>
              <a:ext cx="1397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4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6460198" y="5430440"/>
            <a:ext cx="2447925" cy="360363"/>
            <a:chOff x="839" y="3475"/>
            <a:chExt cx="1542" cy="227"/>
          </a:xfrm>
        </p:grpSpPr>
        <p:sp>
          <p:nvSpPr>
            <p:cNvPr id="16" name="Rechteck 3"/>
            <p:cNvSpPr/>
            <p:nvPr/>
          </p:nvSpPr>
          <p:spPr>
            <a:xfrm>
              <a:off x="920" y="3521"/>
              <a:ext cx="1373" cy="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8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57037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480425" cy="40544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// includes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static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 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									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) );   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73124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Using Segments (II)</a:t>
            </a:r>
          </a:p>
        </p:txBody>
      </p:sp>
      <p:sp>
        <p:nvSpPr>
          <p:cNvPr id="532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endParaRPr lang="de-DE" sz="140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de-DE" sz="1400" smtClean="0">
                <a:latin typeface="Courier New" pitchFamily="49" charset="0"/>
              </a:rPr>
              <a:t>	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144713"/>
            <a:ext cx="8229600" cy="367188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array;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&amp;array) );    </a:t>
            </a:r>
          </a:p>
          <a:p>
            <a:pPr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  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 *)array )[j]= (double)(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		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\n„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,( (double *)array )[j] );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(GASPI_BLOCK) );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return EXIT_SUCCESS;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773448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One-sided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2658333"/>
            <a:ext cx="5760720" cy="23141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022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Post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put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transfering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from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remote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gaspi_read</a:t>
            </a:r>
          </a:p>
        </p:txBody>
      </p:sp>
      <p:pic>
        <p:nvPicPr>
          <p:cNvPr id="5734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9" y="2513859"/>
            <a:ext cx="4619625" cy="228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7348" name="Rectangle 3"/>
          <p:cNvSpPr>
            <a:spLocks/>
          </p:cNvSpPr>
          <p:nvPr/>
        </p:nvSpPr>
        <p:spPr bwMode="auto">
          <a:xfrm>
            <a:off x="457200" y="53133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Post a get request into a given queue for transfering data from a remote segment into a local segment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gaspi_wait</a:t>
            </a:r>
            <a:endParaRPr lang="de-DE" dirty="0" smtClean="0"/>
          </a:p>
        </p:txBody>
      </p:sp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8372" name="Rectangle 3"/>
          <p:cNvSpPr>
            <a:spLocks/>
          </p:cNvSpPr>
          <p:nvPr/>
        </p:nvSpPr>
        <p:spPr bwMode="auto">
          <a:xfrm>
            <a:off x="457200" y="36830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ait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on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in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After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,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involved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buffers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are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valid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(I)</a:t>
            </a:r>
          </a:p>
        </p:txBody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handle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Requests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submitted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supported</a:t>
            </a:r>
            <a:r>
              <a:rPr lang="de-DE" sz="2800" dirty="0" smtClean="0"/>
              <a:t> </a:t>
            </a:r>
            <a:r>
              <a:rPr lang="de-DE" sz="2800" dirty="0" err="1" smtClean="0"/>
              <a:t>queues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M</a:t>
            </a:r>
            <a:r>
              <a:rPr lang="de-DE" sz="2400" dirty="0" smtClean="0"/>
              <a:t>ore </a:t>
            </a:r>
            <a:r>
              <a:rPr lang="de-DE" sz="2400" dirty="0" err="1" smtClean="0"/>
              <a:t>scalability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C</a:t>
            </a:r>
            <a:r>
              <a:rPr lang="de-DE" sz="2400" dirty="0" smtClean="0"/>
              <a:t>hannels </a:t>
            </a:r>
            <a:r>
              <a:rPr lang="de-DE" sz="2400" dirty="0" err="1" smtClean="0"/>
              <a:t>for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Si</a:t>
            </a:r>
            <a:r>
              <a:rPr lang="de-DE" sz="2400" dirty="0" err="1" smtClean="0"/>
              <a:t>milar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queued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synchronized</a:t>
            </a:r>
            <a:r>
              <a:rPr lang="de-DE" sz="2400" dirty="0" smtClean="0"/>
              <a:t> </a:t>
            </a:r>
            <a:r>
              <a:rPr lang="de-DE" sz="2400" dirty="0" err="1" smtClean="0"/>
              <a:t>together</a:t>
            </a:r>
            <a:r>
              <a:rPr lang="de-DE" sz="2400" dirty="0" smtClean="0"/>
              <a:t> but </a:t>
            </a:r>
            <a:r>
              <a:rPr lang="de-DE" sz="2400" dirty="0" err="1" smtClean="0"/>
              <a:t>independently</a:t>
            </a:r>
            <a:r>
              <a:rPr lang="de-DE" sz="2400" dirty="0" smtClean="0"/>
              <a:t> </a:t>
            </a:r>
            <a:r>
              <a:rPr lang="de-DE" sz="2400" dirty="0" err="1" smtClean="0"/>
              <a:t>from</a:t>
            </a:r>
            <a:r>
              <a:rPr lang="de-DE" sz="2400" dirty="0" smtClean="0"/>
              <a:t> </a:t>
            </a:r>
            <a:r>
              <a:rPr lang="de-DE" sz="2400" dirty="0" err="1" smtClean="0"/>
              <a:t>other</a:t>
            </a:r>
            <a:r>
              <a:rPr lang="de-DE" sz="2400" dirty="0" smtClean="0"/>
              <a:t> </a:t>
            </a:r>
            <a:r>
              <a:rPr lang="de-DE" sz="2400" dirty="0" err="1" smtClean="0"/>
              <a:t>ones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</a:t>
            </a:r>
            <a:r>
              <a:rPr lang="de-DE" sz="2400" dirty="0" smtClean="0"/>
              <a:t>eparation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concerns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execution</a:t>
            </a:r>
            <a:r>
              <a:rPr lang="de-DE" sz="2400" dirty="0" smtClean="0"/>
              <a:t>, </a:t>
            </a:r>
            <a:r>
              <a:rPr lang="de-DE" sz="2400" dirty="0" err="1" smtClean="0"/>
              <a:t>thin</a:t>
            </a:r>
            <a:r>
              <a:rPr lang="de-DE" sz="2400" dirty="0" smtClean="0"/>
              <a:t> </a:t>
            </a:r>
            <a:r>
              <a:rPr lang="de-DE" sz="2400" dirty="0" err="1" smtClean="0"/>
              <a:t>abstraction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HW </a:t>
            </a:r>
            <a:r>
              <a:rPr lang="de-DE" sz="2400" dirty="0" err="1" smtClean="0"/>
              <a:t>queues</a:t>
            </a:r>
            <a:r>
              <a:rPr lang="de-DE" sz="2400" dirty="0" smtClean="0"/>
              <a:t>.</a:t>
            </a:r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Fairness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transfers</a:t>
            </a:r>
            <a:r>
              <a:rPr lang="de-DE" sz="2800" dirty="0" smtClean="0"/>
              <a:t> </a:t>
            </a:r>
            <a:r>
              <a:rPr lang="de-DE" sz="2800" dirty="0" err="1" smtClean="0"/>
              <a:t>posted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</a:t>
            </a:r>
            <a:r>
              <a:rPr lang="de-DE" sz="2400" dirty="0" err="1" smtClean="0"/>
              <a:t>see</a:t>
            </a:r>
            <a:r>
              <a:rPr lang="de-DE" sz="2400" dirty="0" smtClean="0"/>
              <a:t> ist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delayed</a:t>
            </a:r>
            <a:r>
              <a:rPr lang="de-DE" sz="2400" dirty="0" smtClean="0"/>
              <a:t> </a:t>
            </a:r>
            <a:r>
              <a:rPr lang="de-DE" sz="2400" dirty="0" err="1" smtClean="0"/>
              <a:t>indefinitely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identified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its</a:t>
            </a:r>
            <a:r>
              <a:rPr lang="de-DE" sz="2800" dirty="0" smtClean="0"/>
              <a:t> ID</a:t>
            </a:r>
          </a:p>
          <a:p>
            <a:pPr>
              <a:lnSpc>
                <a:spcPct val="80000"/>
              </a:lnSpc>
            </a:pPr>
            <a:r>
              <a:rPr lang="de-DE" sz="2800" dirty="0" err="1" smtClean="0"/>
              <a:t>Synchronization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 order </a:t>
            </a:r>
            <a:r>
              <a:rPr lang="de-DE" sz="2800" dirty="0" err="1" smtClean="0"/>
              <a:t>does</a:t>
            </a:r>
            <a:r>
              <a:rPr lang="de-DE" sz="2800" dirty="0" smtClean="0"/>
              <a:t> not </a:t>
            </a:r>
            <a:r>
              <a:rPr lang="de-DE" sz="2800" dirty="0" err="1" smtClean="0"/>
              <a:t>imply</a:t>
            </a:r>
            <a:r>
              <a:rPr lang="de-DE" sz="2800" dirty="0" smtClean="0"/>
              <a:t> </a:t>
            </a:r>
            <a:r>
              <a:rPr lang="de-DE" sz="2800" dirty="0" err="1" smtClean="0"/>
              <a:t>message</a:t>
            </a:r>
            <a:r>
              <a:rPr lang="de-DE" sz="2800" dirty="0" smtClean="0"/>
              <a:t> order on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network</a:t>
            </a:r>
            <a:r>
              <a:rPr lang="de-DE" sz="2800" dirty="0" smtClean="0"/>
              <a:t> / remote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subsequent </a:t>
            </a:r>
            <a:r>
              <a:rPr lang="de-DE" sz="2800" dirty="0" err="1" smtClean="0"/>
              <a:t>notify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non-</a:t>
            </a:r>
            <a:r>
              <a:rPr lang="de-DE" sz="2800" dirty="0" err="1" smtClean="0"/>
              <a:t>overtaking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all </a:t>
            </a:r>
            <a:r>
              <a:rPr lang="de-DE" sz="2800" dirty="0" err="1" smtClean="0"/>
              <a:t>previous</a:t>
            </a:r>
            <a:r>
              <a:rPr lang="de-DE" sz="2800" dirty="0" smtClean="0"/>
              <a:t> </a:t>
            </a:r>
            <a:r>
              <a:rPr lang="de-DE" sz="2800" dirty="0" err="1" smtClean="0"/>
              <a:t>posts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same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rank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5362" name="Inhaltsplatzhalter 2"/>
          <p:cNvSpPr>
            <a:spLocks noGrp="1"/>
          </p:cNvSpPr>
          <p:nvPr>
            <p:ph idx="1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  <a:p>
            <a:pPr eaLnBrk="1" hangingPunct="1"/>
            <a:r>
              <a:rPr lang="de-DE" smtClean="0"/>
              <a:t>GASPI API</a:t>
            </a:r>
          </a:p>
          <a:p>
            <a:pPr lvl="1" eaLnBrk="1" hangingPunct="1"/>
            <a:r>
              <a:rPr lang="de-DE" smtClean="0"/>
              <a:t>Execution model</a:t>
            </a:r>
          </a:p>
          <a:p>
            <a:pPr lvl="1" eaLnBrk="1" hangingPunct="1"/>
            <a:r>
              <a:rPr lang="de-DE" smtClean="0"/>
              <a:t>Memory segments</a:t>
            </a:r>
          </a:p>
          <a:p>
            <a:pPr lvl="1" eaLnBrk="1" hangingPunct="1"/>
            <a:r>
              <a:rPr lang="de-DE" smtClean="0"/>
              <a:t>One-sided communication</a:t>
            </a:r>
          </a:p>
          <a:p>
            <a:pPr lvl="1" eaLnBrk="1" hangingPunct="1"/>
            <a:r>
              <a:rPr lang="de-DE" smtClean="0"/>
              <a:t>Collectives</a:t>
            </a:r>
          </a:p>
          <a:p>
            <a:pPr lvl="1" eaLnBrk="1" hangingPunct="1"/>
            <a:r>
              <a:rPr lang="de-DE" smtClean="0"/>
              <a:t>Passive communication</a:t>
            </a:r>
          </a:p>
          <a:p>
            <a:pPr eaLnBrk="1" hangingPunct="1"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Queues (III)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have</a:t>
            </a:r>
            <a:r>
              <a:rPr lang="de-DE" sz="2800" dirty="0" smtClean="0"/>
              <a:t> a finite </a:t>
            </a:r>
            <a:r>
              <a:rPr lang="de-DE" sz="2800" dirty="0" err="1" smtClean="0"/>
              <a:t>capacity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are</a:t>
            </a:r>
            <a:r>
              <a:rPr lang="de-DE" sz="2800" dirty="0" smtClean="0"/>
              <a:t> not </a:t>
            </a:r>
            <a:r>
              <a:rPr lang="de-DE" sz="2800" dirty="0" err="1" smtClean="0"/>
              <a:t>automatically</a:t>
            </a:r>
            <a:r>
              <a:rPr lang="de-DE" sz="2800" dirty="0" smtClean="0"/>
              <a:t> </a:t>
            </a:r>
            <a:r>
              <a:rPr lang="de-DE" sz="2800" dirty="0" err="1" smtClean="0"/>
              <a:t>flushed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Maximize</a:t>
            </a:r>
            <a:r>
              <a:rPr lang="de-DE" sz="2400" dirty="0" smtClean="0"/>
              <a:t> time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posting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last </a:t>
            </a:r>
            <a:r>
              <a:rPr lang="de-DE" sz="2400" dirty="0" err="1" smtClean="0"/>
              <a:t>request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flushing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(</a:t>
            </a:r>
            <a:r>
              <a:rPr lang="de-DE" sz="2400" dirty="0" err="1" smtClean="0"/>
              <a:t>qwait</a:t>
            </a:r>
            <a:r>
              <a:rPr lang="de-DE" sz="24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de-DE" sz="2800" dirty="0" smtClean="0"/>
              <a:t>Return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GASPI_QUEUE_FULL </a:t>
            </a:r>
            <a:r>
              <a:rPr lang="de-DE" sz="2800" dirty="0" err="1" smtClean="0"/>
              <a:t>indicates</a:t>
            </a:r>
            <a:r>
              <a:rPr lang="de-DE" sz="2800" dirty="0" smtClean="0"/>
              <a:t> </a:t>
            </a:r>
            <a:r>
              <a:rPr lang="de-DE" sz="2800" dirty="0" err="1" smtClean="0"/>
              <a:t>full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r>
              <a:rPr lang="de-DE" sz="2800" dirty="0" smtClean="0"/>
              <a:t>.</a:t>
            </a:r>
            <a:endParaRPr lang="de-DE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0139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gaspi_queue_size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3741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gaspi_queue_size_max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2" y="4070134"/>
            <a:ext cx="628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89" y="2546591"/>
            <a:ext cx="60864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766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gaspi_queue_num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1" y="2591676"/>
            <a:ext cx="493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1" y="3856663"/>
            <a:ext cx="50387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2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8" y="2681288"/>
            <a:ext cx="50958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gaspi_queue_create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664689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gaspi_queue_delete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8" y="4378256"/>
            <a:ext cx="5210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442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427" y="1758017"/>
            <a:ext cx="3008313" cy="408240"/>
          </a:xfrm>
        </p:spPr>
        <p:txBody>
          <a:bodyPr/>
          <a:lstStyle/>
          <a:p>
            <a:r>
              <a:rPr lang="de-DE" dirty="0" err="1" smtClean="0"/>
              <a:t>write_and_wait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50427" y="2166257"/>
            <a:ext cx="2667886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serial</a:t>
            </a:r>
            <a:r>
              <a:rPr lang="de-DE" sz="1800" dirty="0" smtClean="0"/>
              <a:t> </a:t>
            </a:r>
            <a:r>
              <a:rPr lang="de-DE" sz="1800" dirty="0" err="1" smtClean="0"/>
              <a:t>wait</a:t>
            </a:r>
            <a:r>
              <a:rPr lang="de-DE" sz="1800" dirty="0" smtClean="0"/>
              <a:t> on </a:t>
            </a:r>
            <a:r>
              <a:rPr lang="de-DE" sz="1800" dirty="0" err="1" smtClean="0"/>
              <a:t>queue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11508" t="21975" r="69127" b="37901"/>
          <a:stretch>
            <a:fillRect/>
          </a:stretch>
        </p:blipFill>
        <p:spPr bwMode="auto">
          <a:xfrm>
            <a:off x="2810151" y="1115759"/>
            <a:ext cx="6333849" cy="4218240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Gerade Verbindung 6"/>
          <p:cNvCxnSpPr/>
          <p:nvPr/>
        </p:nvCxnSpPr>
        <p:spPr>
          <a:xfrm>
            <a:off x="2810151" y="1115759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349" t="14815" r="68611" b="36728"/>
          <a:stretch>
            <a:fillRect/>
          </a:stretch>
        </p:blipFill>
        <p:spPr bwMode="auto">
          <a:xfrm>
            <a:off x="3004457" y="1202846"/>
            <a:ext cx="6139543" cy="477182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228600" y="2173809"/>
            <a:ext cx="3008313" cy="35952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cycle</a:t>
            </a:r>
            <a:r>
              <a:rPr lang="de-DE" sz="1800" dirty="0" smtClean="0"/>
              <a:t> </a:t>
            </a:r>
            <a:r>
              <a:rPr lang="de-DE" sz="1800" dirty="0" err="1" smtClean="0"/>
              <a:t>through</a:t>
            </a:r>
            <a:r>
              <a:rPr lang="de-DE" sz="1800" dirty="0" smtClean="0"/>
              <a:t> </a:t>
            </a:r>
            <a:r>
              <a:rPr lang="de-DE" sz="1800" dirty="0" err="1" smtClean="0"/>
              <a:t>queues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  <a:p>
            <a:endParaRPr lang="de-DE" sz="1800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28600" y="1734114"/>
            <a:ext cx="3008313" cy="439695"/>
          </a:xfrm>
        </p:spPr>
        <p:txBody>
          <a:bodyPr/>
          <a:lstStyle/>
          <a:p>
            <a:r>
              <a:rPr lang="de-DE" dirty="0" err="1" smtClean="0"/>
              <a:t>write_notify_and_cycle</a:t>
            </a:r>
            <a:endParaRPr lang="de-DE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3004457" y="1202846"/>
            <a:ext cx="0" cy="49475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058" y="1866874"/>
            <a:ext cx="3008313" cy="332040"/>
          </a:xfrm>
        </p:spPr>
        <p:txBody>
          <a:bodyPr/>
          <a:lstStyle/>
          <a:p>
            <a:r>
              <a:rPr lang="de-DE" dirty="0" err="1" smtClean="0"/>
              <a:t>wait_for_flush_queues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198914"/>
            <a:ext cx="2329543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flush</a:t>
            </a:r>
            <a:r>
              <a:rPr lang="de-DE" sz="1800" dirty="0" smtClean="0"/>
              <a:t> all </a:t>
            </a:r>
            <a:r>
              <a:rPr lang="de-DE" sz="1800" dirty="0" err="1" smtClean="0"/>
              <a:t>queues</a:t>
            </a:r>
            <a:r>
              <a:rPr lang="de-DE" sz="1800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1349" t="17560" r="72778" b="53335"/>
          <a:stretch>
            <a:fillRect/>
          </a:stretch>
        </p:blipFill>
        <p:spPr bwMode="auto">
          <a:xfrm>
            <a:off x="2986540" y="1104874"/>
            <a:ext cx="5275717" cy="310941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cxnSp>
        <p:nvCxnSpPr>
          <p:cNvPr id="6" name="Gerade Verbindung 5"/>
          <p:cNvCxnSpPr/>
          <p:nvPr/>
        </p:nvCxnSpPr>
        <p:spPr>
          <a:xfrm>
            <a:off x="2986540" y="1115759"/>
            <a:ext cx="0" cy="3098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>
          <a:xfrm>
            <a:off x="102550" y="906463"/>
            <a:ext cx="8973084" cy="9906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S</a:t>
            </a:r>
            <a:r>
              <a:rPr lang="de-DE" dirty="0" err="1" smtClean="0"/>
              <a:t>ynchronization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endParaRPr lang="de-DE" dirty="0" smtClean="0"/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6148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sided-communication</a:t>
            </a:r>
            <a:r>
              <a:rPr lang="de-DE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Entire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involved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Advantage: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inherent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in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smtClean="0"/>
              <a:t>Still: At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availability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85458" y="906463"/>
            <a:ext cx="8990175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Several notifications for a given segment</a:t>
            </a:r>
          </a:p>
          <a:p>
            <a:pPr lvl="1"/>
            <a:r>
              <a:rPr lang="de-DE" smtClean="0"/>
              <a:t>Identified by notification ID</a:t>
            </a:r>
          </a:p>
          <a:p>
            <a:pPr lvl="1"/>
            <a:r>
              <a:rPr lang="de-DE" smtClean="0"/>
              <a:t>Logical association of memory location and notification</a:t>
            </a:r>
          </a:p>
          <a:p>
            <a:pPr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</a:t>
            </a:r>
          </a:p>
        </p:txBody>
      </p:sp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P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osts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guarantees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previously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posted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writes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in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,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process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rank</a:t>
            </a:r>
          </a:p>
        </p:txBody>
      </p:sp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225" y="2479675"/>
            <a:ext cx="6219316" cy="17380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02403" name="Inhaltsplatzhalter 2"/>
          <p:cNvSpPr>
            <a:spLocks noGrp="1"/>
          </p:cNvSpPr>
          <p:nvPr>
            <p:ph idx="4294967295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programming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err="1" smtClean="0"/>
              <a:t>Dataflow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smtClean="0"/>
              <a:t>Fault </a:t>
            </a:r>
            <a:r>
              <a:rPr lang="de-DE" dirty="0" err="1" smtClean="0"/>
              <a:t>tolerance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102405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2406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2503488"/>
            <a:ext cx="6864927" cy="1482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65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gaspi_notify_waitsome</a:t>
            </a:r>
            <a:endParaRPr lang="de-DE" dirty="0" smtClean="0"/>
          </a:p>
        </p:txBody>
      </p:sp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6564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M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onitors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contiguous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subset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eturns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least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one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monitored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remotely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updated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unequal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zero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gaspi_notify_reset</a:t>
            </a:r>
          </a:p>
        </p:txBody>
      </p:sp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57200" y="3778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Atomically resets a given notification id and yields the old value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388" y="2527300"/>
            <a:ext cx="6846887" cy="109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 err="1" smtClean="0"/>
              <a:t>ait_or_die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1043940"/>
            <a:ext cx="5111750" cy="431133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Wait</a:t>
            </a:r>
            <a:r>
              <a:rPr lang="de-DE" sz="1800" dirty="0" smtClean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reset</a:t>
            </a:r>
            <a:r>
              <a:rPr lang="de-DE" sz="1800" dirty="0"/>
              <a:t> 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93571" y="1043940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test_or_die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Test </a:t>
            </a:r>
            <a:r>
              <a:rPr lang="de-DE" sz="1800" dirty="0" err="1" smtClean="0"/>
              <a:t>for</a:t>
            </a:r>
            <a:r>
              <a:rPr lang="de-DE" sz="1800" dirty="0" smtClean="0"/>
              <a:t> 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reset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79" y="572382"/>
            <a:ext cx="4980435" cy="5853113"/>
          </a:xfrm>
          <a:ln>
            <a:solidFill>
              <a:schemeClr val="bg1"/>
            </a:solidFill>
          </a:ln>
        </p:spPr>
      </p:pic>
      <p:cxnSp>
        <p:nvCxnSpPr>
          <p:cNvPr id="6" name="Gerade Verbindung 5"/>
          <p:cNvCxnSpPr/>
          <p:nvPr/>
        </p:nvCxnSpPr>
        <p:spPr>
          <a:xfrm>
            <a:off x="3640707" y="550610"/>
            <a:ext cx="0" cy="58531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51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smtClean="0"/>
              <a:t>Extended One-sided Calls</a:t>
            </a:r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>
          <a:xfrm>
            <a:off x="457200" y="1897062"/>
            <a:ext cx="8545286" cy="46561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400" dirty="0" err="1" smtClean="0"/>
              <a:t>gaspi_write_notify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write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gaspi_writes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gaspi_write_list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non-</a:t>
            </a:r>
            <a:r>
              <a:rPr lang="de-DE" sz="2000" dirty="0" err="1" smtClean="0"/>
              <a:t>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read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</a:t>
            </a:r>
            <a:r>
              <a:rPr lang="de-DE" sz="20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read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519058" y="383243"/>
            <a:ext cx="329837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Hardware </a:t>
            </a:r>
            <a:r>
              <a:rPr lang="de-DE" sz="2800" dirty="0" err="1" smtClean="0">
                <a:solidFill>
                  <a:schemeClr val="bg1"/>
                </a:solidFill>
              </a:rPr>
              <a:t>O</a:t>
            </a:r>
            <a:r>
              <a:rPr lang="de-DE" sz="2800" dirty="0" err="1" smtClean="0">
                <a:solidFill>
                  <a:schemeClr val="bg1"/>
                </a:solidFill>
              </a:rPr>
              <a:t>ptimized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e</a:t>
            </a:r>
            <a:r>
              <a:rPr lang="de-DE" dirty="0" err="1" smtClean="0"/>
              <a:t>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390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9" y="2498544"/>
            <a:ext cx="7067550" cy="2867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78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5351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0" y="2588496"/>
            <a:ext cx="7172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526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1" y="2445741"/>
            <a:ext cx="6168019" cy="296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1337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notification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(!)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90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gaspi_read_list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2443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46" y="2665265"/>
            <a:ext cx="71342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249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gaspi_read_notify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9464" t="31649" r="75183" b="52525"/>
          <a:stretch>
            <a:fillRect/>
          </a:stretch>
        </p:blipFill>
        <p:spPr bwMode="auto">
          <a:xfrm>
            <a:off x="853521" y="2467283"/>
            <a:ext cx="5596576" cy="185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853520" y="4321629"/>
            <a:ext cx="783328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„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rows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r>
              <a:rPr lang="de-DE" sz="2000" dirty="0" smtClean="0"/>
              <a:t> ( </a:t>
            </a:r>
            <a:r>
              <a:rPr lang="de-DE" sz="2000" dirty="0" err="1" smtClean="0"/>
              <a:t>sufficient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size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a </a:t>
            </a:r>
            <a:r>
              <a:rPr lang="de-DE" sz="2000" dirty="0" err="1" smtClean="0"/>
              <a:t>source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target</a:t>
            </a:r>
            <a:r>
              <a:rPr lang="de-DE" sz="2000" dirty="0" smtClean="0"/>
              <a:t> </a:t>
            </a:r>
            <a:r>
              <a:rPr lang="de-DE" sz="2000" dirty="0" err="1" smtClean="0"/>
              <a:t>row</a:t>
            </a:r>
            <a:r>
              <a:rPr lang="de-DE" sz="20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274837"/>
              </p:ext>
            </p:extLst>
          </p:nvPr>
        </p:nvGraphicFramePr>
        <p:xfrm>
          <a:off x="1524000" y="304632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905554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hteck 3"/>
          <p:cNvSpPr/>
          <p:nvPr/>
        </p:nvSpPr>
        <p:spPr>
          <a:xfrm>
            <a:off x="945490" y="5963362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5963362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5890337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5890337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37112" y="5891924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82050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Communicate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 </a:t>
            </a:r>
            <a:r>
              <a:rPr lang="de-DE" sz="2000" dirty="0" err="1" smtClean="0"/>
              <a:t>row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right</a:t>
            </a:r>
            <a:r>
              <a:rPr lang="de-DE" sz="2000" dirty="0" smtClean="0"/>
              <a:t> </a:t>
            </a:r>
            <a:r>
              <a:rPr lang="de-DE" sz="2000" dirty="0" err="1" smtClean="0"/>
              <a:t>neighbour</a:t>
            </a:r>
            <a:r>
              <a:rPr lang="de-DE" sz="2000" dirty="0" smtClean="0"/>
              <a:t> (</a:t>
            </a:r>
            <a:r>
              <a:rPr lang="de-DE" sz="2000" dirty="0" err="1" smtClean="0"/>
              <a:t>periodic</a:t>
            </a:r>
            <a:r>
              <a:rPr lang="de-DE" sz="2000" dirty="0" smtClean="0"/>
              <a:t> BC)</a:t>
            </a:r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Check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Output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sp>
        <p:nvSpPr>
          <p:cNvPr id="6" name="Rechteck 3"/>
          <p:cNvSpPr/>
          <p:nvPr/>
        </p:nvSpPr>
        <p:spPr>
          <a:xfrm>
            <a:off x="945490" y="4245616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4245616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N-1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8" name="Nach oben gekrümmter Pfeil 39"/>
          <p:cNvSpPr>
            <a:spLocks noChangeArrowheads="1"/>
          </p:cNvSpPr>
          <p:nvPr/>
        </p:nvSpPr>
        <p:spPr bwMode="auto">
          <a:xfrm rot="10800000">
            <a:off x="2223428" y="3669353"/>
            <a:ext cx="4545012" cy="503238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4172591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4172591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0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20020" y="4174178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N-2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sp>
        <p:nvSpPr>
          <p:cNvPr id="18" name="Nach oben gekrümmter Pfeil 39"/>
          <p:cNvSpPr>
            <a:spLocks noChangeArrowheads="1"/>
          </p:cNvSpPr>
          <p:nvPr/>
        </p:nvSpPr>
        <p:spPr bwMode="auto">
          <a:xfrm>
            <a:off x="945490" y="4534541"/>
            <a:ext cx="387826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Nach oben gekrümmter Pfeil 39"/>
          <p:cNvSpPr>
            <a:spLocks noChangeArrowheads="1"/>
          </p:cNvSpPr>
          <p:nvPr/>
        </p:nvSpPr>
        <p:spPr bwMode="auto">
          <a:xfrm>
            <a:off x="4913832" y="4534541"/>
            <a:ext cx="305939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72"/>
          <p:cNvSpPr txBox="1">
            <a:spLocks noChangeArrowheads="1"/>
          </p:cNvSpPr>
          <p:nvPr/>
        </p:nvSpPr>
        <p:spPr bwMode="auto">
          <a:xfrm>
            <a:off x="3493428" y="3296291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write_notify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768440" y="3351853"/>
            <a:ext cx="1995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notify_waitsome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13832" y="4532953"/>
            <a:ext cx="1606188" cy="628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8352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onesided.c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20860"/>
            <a:ext cx="8229600" cy="49609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includes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2 * VLEN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								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) );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gaspi_pointer_t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gaspi_segment_ptr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segment_id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) );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(double *)(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VLEN;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{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[j]= (double)(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} </a:t>
            </a:r>
          </a:p>
        </p:txBody>
      </p:sp>
    </p:spTree>
    <p:extLst>
      <p:ext uri="{BB962C8B-B14F-4D97-AF65-F5344CB8AC3E}">
        <p14:creationId xmlns="" xmlns:p14="http://schemas.microsoft.com/office/powerpoint/2010/main" val="15118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26573" y="2405743"/>
            <a:ext cx="8453438" cy="427647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  <a:defRPr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gaspi_notification_id_t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RIGHT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VLEN *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1 +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);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1 + LEFT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{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\n",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iProc,j,rcv_array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 );    }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wait_for_flush_queues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return EXIT_SUCCESS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56658" y="424543"/>
            <a:ext cx="7587342" cy="2123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cycle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required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re-submit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gaspi_write_notify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rank,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notification_value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timeout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)) == GASPI_QUEUE_FULL) {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+ 1) %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queue_num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SUCCESS_OR_DIE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gaspi_wait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GASPI_BLOCK));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ASSERT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GASPI_SUCCESS);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2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Collectives</a:t>
            </a:r>
          </a:p>
        </p:txBody>
      </p:sp>
    </p:spTree>
    <p:extLst>
      <p:ext uri="{BB962C8B-B14F-4D97-AF65-F5344CB8AC3E}">
        <p14:creationId xmlns="" xmlns:p14="http://schemas.microsoft.com/office/powerpoint/2010/main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(I)</a:t>
            </a: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Collectivity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respect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definable</a:t>
            </a:r>
            <a:r>
              <a:rPr lang="de-DE" sz="2800" dirty="0" smtClean="0"/>
              <a:t> </a:t>
            </a:r>
            <a:r>
              <a:rPr lang="de-DE" sz="2800" dirty="0" err="1" smtClean="0"/>
              <a:t>subset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ranks</a:t>
            </a:r>
            <a:r>
              <a:rPr lang="de-DE" sz="2800" dirty="0" smtClean="0"/>
              <a:t> (</a:t>
            </a:r>
            <a:r>
              <a:rPr lang="de-DE" sz="2800" dirty="0" err="1" smtClean="0"/>
              <a:t>groups</a:t>
            </a:r>
            <a:r>
              <a:rPr lang="de-DE" sz="2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Each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participate</a:t>
            </a:r>
            <a:r>
              <a:rPr lang="de-DE" sz="2400" dirty="0" smtClean="0"/>
              <a:t> in </a:t>
            </a:r>
            <a:r>
              <a:rPr lang="de-DE" sz="2400" dirty="0" err="1" smtClean="0"/>
              <a:t>more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endParaRPr lang="de-DE" sz="24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Defining</a:t>
            </a:r>
            <a:r>
              <a:rPr lang="de-DE" sz="2400" dirty="0" smtClean="0"/>
              <a:t> a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three</a:t>
            </a:r>
            <a:r>
              <a:rPr lang="de-DE" sz="2400" dirty="0" smtClean="0"/>
              <a:t> </a:t>
            </a:r>
            <a:r>
              <a:rPr lang="de-DE" sz="2400" dirty="0" err="1" smtClean="0"/>
              <a:t>step</a:t>
            </a:r>
            <a:r>
              <a:rPr lang="de-DE" sz="2400" dirty="0" smtClean="0"/>
              <a:t> </a:t>
            </a:r>
            <a:r>
              <a:rPr lang="de-DE" sz="2400" dirty="0" err="1" smtClean="0"/>
              <a:t>procedure</a:t>
            </a:r>
            <a:endParaRPr lang="de-DE" sz="24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gaspi_group_create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gaspi_group_add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gaspi_group_commit</a:t>
            </a:r>
            <a:endParaRPr lang="de-DE" sz="2000" dirty="0" smtClean="0"/>
          </a:p>
          <a:p>
            <a:pPr lvl="2">
              <a:lnSpc>
                <a:spcPct val="8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GASPI_GROUP_ALL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predefined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containing</a:t>
            </a:r>
            <a:r>
              <a:rPr lang="de-DE" sz="2400" dirty="0" smtClean="0"/>
              <a:t> all </a:t>
            </a:r>
            <a:r>
              <a:rPr lang="de-DE" sz="2400" dirty="0" err="1" smtClean="0"/>
              <a:t>processes</a:t>
            </a: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r>
              <a:rPr lang="de-DE" sz="2400" dirty="0" smtClean="0"/>
              <a:t>	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(II)</a:t>
            </a:r>
          </a:p>
        </p:txBody>
      </p:sp>
      <p:sp>
        <p:nvSpPr>
          <p:cNvPr id="1054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z="2800" dirty="0" smtClean="0"/>
              <a:t>All </a:t>
            </a:r>
            <a:r>
              <a:rPr lang="de-DE" sz="2800" dirty="0" err="1" smtClean="0"/>
              <a:t>gaspi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processes</a:t>
            </a:r>
            <a:r>
              <a:rPr lang="de-DE" sz="2800" dirty="0" smtClean="0"/>
              <a:t> </a:t>
            </a:r>
            <a:r>
              <a:rPr lang="de-DE" sz="2800" dirty="0" err="1" smtClean="0"/>
              <a:t>forming</a:t>
            </a:r>
            <a:r>
              <a:rPr lang="de-DE" sz="2800" dirty="0" smtClean="0"/>
              <a:t> a </a:t>
            </a:r>
            <a:r>
              <a:rPr lang="de-DE" sz="2800" dirty="0" err="1" smtClean="0"/>
              <a:t>given</a:t>
            </a:r>
            <a:r>
              <a:rPr lang="de-DE" sz="2800" dirty="0" smtClean="0"/>
              <a:t> </a:t>
            </a:r>
            <a:r>
              <a:rPr lang="de-DE" sz="2800" dirty="0" err="1" smtClean="0"/>
              <a:t>group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invoke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endParaRPr lang="de-DE" sz="2800" dirty="0" smtClean="0"/>
          </a:p>
          <a:p>
            <a:r>
              <a:rPr lang="de-DE" sz="2800" dirty="0" smtClean="0"/>
              <a:t>In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a </a:t>
            </a:r>
            <a:r>
              <a:rPr lang="de-DE" sz="2800" dirty="0" err="1" smtClean="0"/>
              <a:t>timeout</a:t>
            </a:r>
            <a:r>
              <a:rPr lang="de-DE" sz="2800" dirty="0" smtClean="0"/>
              <a:t> (GASPI_TIMEOUT),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continued</a:t>
            </a:r>
            <a:r>
              <a:rPr lang="de-DE" sz="2800" dirty="0" smtClean="0"/>
              <a:t>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next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endParaRPr lang="de-DE" sz="2800" dirty="0" smtClean="0"/>
          </a:p>
          <a:p>
            <a:r>
              <a:rPr lang="de-DE" sz="2800" dirty="0" smtClean="0"/>
              <a:t>A </a:t>
            </a:r>
            <a:r>
              <a:rPr lang="de-DE" sz="2800" dirty="0" err="1" smtClean="0"/>
              <a:t>collective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may</a:t>
            </a:r>
            <a:r>
              <a:rPr lang="de-DE" sz="2800" dirty="0" smtClean="0"/>
              <a:t> </a:t>
            </a:r>
            <a:r>
              <a:rPr lang="de-DE" sz="2800" dirty="0" err="1" smtClean="0"/>
              <a:t>involve</a:t>
            </a:r>
            <a:r>
              <a:rPr lang="de-DE" sz="2800" dirty="0" smtClean="0"/>
              <a:t> </a:t>
            </a:r>
            <a:r>
              <a:rPr lang="de-DE" sz="2800" dirty="0" err="1" smtClean="0"/>
              <a:t>several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until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completion</a:t>
            </a:r>
            <a:endParaRPr lang="de-DE" sz="2800" dirty="0" smtClean="0"/>
          </a:p>
          <a:p>
            <a:r>
              <a:rPr lang="de-DE" sz="2800" dirty="0" err="1" smtClean="0"/>
              <a:t>Completion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indicated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GASPI_SUCCESS</a:t>
            </a:r>
          </a:p>
          <a:p>
            <a:endParaRPr lang="de-DE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64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(III)</a:t>
            </a: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dirty="0" smtClean="0"/>
              <a:t>Collective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exclusive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collective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type on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at a </a:t>
            </a:r>
            <a:r>
              <a:rPr lang="de-DE" dirty="0" err="1" smtClean="0"/>
              <a:t>given</a:t>
            </a:r>
            <a:r>
              <a:rPr lang="de-DE" dirty="0" smtClean="0"/>
              <a:t> time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Otherwise</a:t>
            </a:r>
            <a:r>
              <a:rPr lang="de-DE" dirty="0" smtClean="0"/>
              <a:t>: </a:t>
            </a:r>
            <a:r>
              <a:rPr lang="de-DE" dirty="0" err="1" smtClean="0"/>
              <a:t>undefined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err="1" smtClean="0"/>
              <a:t>Example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An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</p:txBody>
      </p:sp>
    </p:spTree>
    <p:extLst>
      <p:ext uri="{BB962C8B-B14F-4D97-AF65-F5344CB8AC3E}">
        <p14:creationId xmlns="" xmlns:p14="http://schemas.microsoft.com/office/powerpoint/2010/main" val="33940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Functions</a:t>
            </a: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mtClean="0"/>
              <a:t>Built in: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gaspi_barrier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GASPI_OP_MIN, GASPI_OP_MAX, GASPI_OP_SUM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GASPI_TYPE_INT, GASPI_TYPE_UINT, GASPI_TYPE_LONG, GASPI_TYPE_ULONG, GASPI_TYPE_FLOAT, GASPI_TYPE_DOUBLE</a:t>
            </a:r>
          </a:p>
          <a:p>
            <a:pPr>
              <a:lnSpc>
                <a:spcPct val="90000"/>
              </a:lnSpc>
            </a:pPr>
            <a:r>
              <a:rPr lang="de-DE" smtClean="0"/>
              <a:t>User defined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 user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2188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gaspi_barrier</a:t>
            </a:r>
          </a:p>
        </p:txBody>
      </p:sp>
      <p:sp>
        <p:nvSpPr>
          <p:cNvPr id="1085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Collective Function</a:t>
            </a:r>
          </a:p>
        </p:txBody>
      </p:sp>
      <p:pic>
        <p:nvPicPr>
          <p:cNvPr id="10854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2503488"/>
            <a:ext cx="4419600" cy="8239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08549" name="Rectangle 3"/>
          <p:cNvSpPr>
            <a:spLocks/>
          </p:cNvSpPr>
          <p:nvPr/>
        </p:nvSpPr>
        <p:spPr bwMode="auto">
          <a:xfrm>
            <a:off x="457200" y="34623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gaspi_allreduce</a:t>
            </a:r>
          </a:p>
        </p:txBody>
      </p:sp>
      <p:pic>
        <p:nvPicPr>
          <p:cNvPr id="10855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4124325"/>
            <a:ext cx="5592763" cy="22717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559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906463"/>
            <a:ext cx="8229600" cy="990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at a Glance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6" name="AutoShape 2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8" name="AutoShape 4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https://southfloridasigncompany.com/wp-content/uploads/2016/02/Nuts-Bolts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6914" y="3995057"/>
            <a:ext cx="1916503" cy="1274909"/>
          </a:xfrm>
          <a:prstGeom prst="rect">
            <a:avLst/>
          </a:prstGeom>
          <a:noFill/>
        </p:spPr>
      </p:pic>
      <p:sp>
        <p:nvSpPr>
          <p:cNvPr id="1034" name="AutoShape 10" descr="Bildergebnis für kohle radbag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co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897063"/>
            <a:ext cx="4712445" cy="2517698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434002" y="5415132"/>
            <a:ext cx="51849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Nuts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and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Bolts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for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Communication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Engines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Passive communication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196829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(I)</a:t>
            </a:r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897063"/>
            <a:ext cx="8229600" cy="4960937"/>
          </a:xfrm>
        </p:spPr>
        <p:txBody>
          <a:bodyPr/>
          <a:lstStyle/>
          <a:p>
            <a:r>
              <a:rPr lang="de-DE" smtClean="0"/>
              <a:t>2 sided semantics send/recv</a:t>
            </a:r>
          </a:p>
          <a:p>
            <a:pPr lvl="1"/>
            <a:r>
              <a:rPr lang="de-DE" smtClean="0"/>
              <a:t>gaspi_passive_send 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2"/>
            <a:r>
              <a:rPr lang="de-DE" smtClean="0"/>
              <a:t>time based blocking</a:t>
            </a:r>
          </a:p>
          <a:p>
            <a:pPr lvl="1">
              <a:buFont typeface="Arial" charset="0"/>
              <a:buNone/>
            </a:pPr>
            <a:endParaRPr lang="de-DE" smtClean="0"/>
          </a:p>
        </p:txBody>
      </p:sp>
      <p:pic>
        <p:nvPicPr>
          <p:cNvPr id="1105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0" y="3095625"/>
            <a:ext cx="6926263" cy="1743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040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(II)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mtClean="0"/>
              <a:t>Gaspi_passive receive</a:t>
            </a:r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2">
              <a:lnSpc>
                <a:spcPct val="90000"/>
              </a:lnSpc>
            </a:pPr>
            <a:r>
              <a:rPr lang="de-DE" smtClean="0"/>
              <a:t>Time based blocking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Sends calling thread to sleep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Wakes up calling thread in case of incoming message or given timeout has been reached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493963"/>
            <a:ext cx="636587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103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buFont typeface="Arial" charset="0"/>
              <a:buNone/>
            </a:pPr>
            <a:endParaRPr lang="de-DE" dirty="0" smtClean="0"/>
          </a:p>
          <a:p>
            <a:r>
              <a:rPr lang="de-DE" dirty="0" smtClean="0"/>
              <a:t>Higher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r>
              <a:rPr lang="de-DE" dirty="0" smtClean="0"/>
              <a:t> </a:t>
            </a:r>
            <a:r>
              <a:rPr lang="de-DE" dirty="0" err="1" smtClean="0"/>
              <a:t>comm</a:t>
            </a:r>
            <a:r>
              <a:rPr lang="de-DE" dirty="0" smtClean="0"/>
              <a:t>.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Parameter </a:t>
            </a:r>
            <a:r>
              <a:rPr lang="de-DE" dirty="0" err="1" smtClean="0"/>
              <a:t>exchange</a:t>
            </a:r>
            <a:endParaRPr lang="de-DE" dirty="0" smtClean="0"/>
          </a:p>
          <a:p>
            <a:pPr lvl="2"/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„Passive“ </a:t>
            </a:r>
            <a:r>
              <a:rPr lang="de-DE" dirty="0" err="1" smtClean="0"/>
              <a:t>Active</a:t>
            </a:r>
            <a:r>
              <a:rPr lang="de-DE" dirty="0" smtClean="0"/>
              <a:t> Messages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)</a:t>
            </a:r>
          </a:p>
          <a:p>
            <a:pPr lvl="3"/>
            <a:r>
              <a:rPr lang="de-DE" sz="2400" dirty="0" smtClean="0"/>
              <a:t>GASPI Swiss </a:t>
            </a:r>
            <a:r>
              <a:rPr lang="de-DE" sz="2400" dirty="0" err="1" smtClean="0"/>
              <a:t>Army</a:t>
            </a:r>
            <a:r>
              <a:rPr lang="de-DE" sz="2400" dirty="0" smtClean="0"/>
              <a:t> </a:t>
            </a:r>
            <a:r>
              <a:rPr lang="de-DE" sz="2400" dirty="0" err="1" smtClean="0"/>
              <a:t>Knife</a:t>
            </a:r>
            <a:r>
              <a:rPr lang="de-DE" sz="2400" dirty="0" smtClean="0"/>
              <a:t>.</a:t>
            </a:r>
          </a:p>
          <a:p>
            <a:pPr lvl="2">
              <a:buFont typeface="Arial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13891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handle_passive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*arg)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 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(packet);  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(1)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gaspi_passive_receive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GASPI_BLOCK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packet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*t = (packet *) ((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*)_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(t-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&gt;rank,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NULL;</a:t>
            </a:r>
          </a:p>
        </p:txBody>
      </p:sp>
    </p:spTree>
    <p:extLst>
      <p:ext uri="{BB962C8B-B14F-4D97-AF65-F5344CB8AC3E}">
        <p14:creationId xmlns="" xmlns:p14="http://schemas.microsoft.com/office/powerpoint/2010/main" val="8125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Fault Tolerance</a:t>
            </a:r>
          </a:p>
        </p:txBody>
      </p:sp>
    </p:spTree>
    <p:extLst>
      <p:ext uri="{BB962C8B-B14F-4D97-AF65-F5344CB8AC3E}">
        <p14:creationId xmlns="" xmlns:p14="http://schemas.microsoft.com/office/powerpoint/2010/main" val="170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Features</a:t>
            </a:r>
          </a:p>
        </p:txBody>
      </p:sp>
      <p:sp>
        <p:nvSpPr>
          <p:cNvPr id="1003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Implementation </a:t>
            </a:r>
            <a:r>
              <a:rPr lang="de-DE" sz="2800" dirty="0" err="1" smtClean="0"/>
              <a:t>of</a:t>
            </a:r>
            <a:r>
              <a:rPr lang="de-DE" sz="2800" dirty="0" smtClean="0"/>
              <a:t> fault </a:t>
            </a:r>
            <a:r>
              <a:rPr lang="de-DE" sz="2800" dirty="0" err="1" smtClean="0"/>
              <a:t>tolerance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up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application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But: </a:t>
            </a:r>
            <a:r>
              <a:rPr lang="de-DE" sz="2800" dirty="0" err="1" smtClean="0"/>
              <a:t>well</a:t>
            </a:r>
            <a:r>
              <a:rPr lang="de-DE" sz="2800" dirty="0" smtClean="0"/>
              <a:t> </a:t>
            </a:r>
            <a:r>
              <a:rPr lang="de-DE" sz="2800" dirty="0" err="1" smtClean="0"/>
              <a:t>defined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requestable</a:t>
            </a:r>
            <a:r>
              <a:rPr lang="de-DE" sz="2800" dirty="0" smtClean="0"/>
              <a:t> </a:t>
            </a:r>
            <a:r>
              <a:rPr lang="de-DE" sz="2800" dirty="0" err="1" smtClean="0"/>
              <a:t>state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at </a:t>
            </a:r>
            <a:r>
              <a:rPr lang="de-DE" sz="2800" dirty="0" err="1" smtClean="0"/>
              <a:t>any</a:t>
            </a:r>
            <a:r>
              <a:rPr lang="de-DE" sz="2800" dirty="0" smtClean="0"/>
              <a:t> time </a:t>
            </a:r>
            <a:r>
              <a:rPr lang="de-DE" sz="2800" dirty="0" err="1" smtClean="0"/>
              <a:t>by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Timeout </a:t>
            </a:r>
            <a:r>
              <a:rPr lang="de-DE" sz="2400" dirty="0" err="1" smtClean="0"/>
              <a:t>mechanism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Potentially</a:t>
            </a:r>
            <a:r>
              <a:rPr lang="de-DE" sz="2000" dirty="0" smtClean="0"/>
              <a:t> 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 </a:t>
            </a:r>
            <a:r>
              <a:rPr lang="de-DE" sz="2000" dirty="0" err="1" smtClean="0"/>
              <a:t>routines</a:t>
            </a:r>
            <a:r>
              <a:rPr lang="de-DE" sz="2000" dirty="0" smtClean="0"/>
              <a:t> </a:t>
            </a:r>
            <a:r>
              <a:rPr lang="de-DE" sz="2000" dirty="0" err="1" smtClean="0"/>
              <a:t>equipped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timeout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Error </a:t>
            </a:r>
            <a:r>
              <a:rPr lang="de-DE" sz="2400" dirty="0" err="1" smtClean="0"/>
              <a:t>vector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contains</a:t>
            </a:r>
            <a:r>
              <a:rPr lang="de-DE" sz="2000" dirty="0" smtClean="0"/>
              <a:t> </a:t>
            </a:r>
            <a:r>
              <a:rPr lang="de-DE" sz="2000" dirty="0" err="1" smtClean="0"/>
              <a:t>health</a:t>
            </a:r>
            <a:r>
              <a:rPr lang="de-DE" sz="2000" dirty="0" smtClean="0"/>
              <a:t> </a:t>
            </a:r>
            <a:r>
              <a:rPr lang="de-DE" sz="2000" dirty="0" err="1" smtClean="0"/>
              <a:t>state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partners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Dynamic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substitution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38744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</a:p>
        </p:txBody>
      </p:sp>
    </p:spTree>
    <p:extLst>
      <p:ext uri="{BB962C8B-B14F-4D97-AF65-F5344CB8AC3E}">
        <p14:creationId xmlns="" xmlns:p14="http://schemas.microsoft.com/office/powerpoint/2010/main" val="21580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520"/>
            <a:ext cx="8229600" cy="3870642"/>
          </a:xfrm>
        </p:spPr>
        <p:txBody>
          <a:bodyPr/>
          <a:lstStyle/>
          <a:p>
            <a:r>
              <a:rPr lang="en-US" sz="2400" dirty="0" smtClean="0"/>
              <a:t>GASPI supports interoperability </a:t>
            </a:r>
            <a:r>
              <a:rPr lang="en-US" sz="2400" dirty="0"/>
              <a:t>with MPI in a so-called </a:t>
            </a:r>
            <a:r>
              <a:rPr lang="en-US" sz="2400" dirty="0" smtClean="0"/>
              <a:t>mixed-mode.</a:t>
            </a:r>
            <a:endParaRPr lang="en-US" sz="2400" dirty="0"/>
          </a:p>
          <a:p>
            <a:r>
              <a:rPr lang="en-US" sz="2400" dirty="0" smtClean="0"/>
              <a:t>The mixed-mode allows for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ither entirely porting an MPI application to GASPI</a:t>
            </a:r>
          </a:p>
          <a:p>
            <a:pPr lvl="1"/>
            <a:r>
              <a:rPr lang="en-US" sz="2400" dirty="0" smtClean="0"/>
              <a:t>or replacing performance-critical parts of an MPI based application with GASPI code (useful when dealing with large MPI code bases)</a:t>
            </a:r>
            <a:endParaRPr lang="en-US" sz="2400" dirty="0"/>
          </a:p>
          <a:p>
            <a:r>
              <a:rPr lang="en-US" sz="2400" dirty="0" smtClean="0"/>
              <a:t>Porting guides available at: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http</a:t>
            </a:r>
            <a:r>
              <a:rPr lang="en-US" sz="2400" dirty="0"/>
              <a:t>://www.gpi-site.com/gpi2/docs/whitepapers/</a:t>
            </a:r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3354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Mixing GASPI </a:t>
            </a:r>
            <a:r>
              <a:rPr lang="en-GB" dirty="0"/>
              <a:t>and </a:t>
            </a:r>
            <a:r>
              <a:rPr lang="en-GB" dirty="0" smtClean="0"/>
              <a:t>MPI </a:t>
            </a:r>
            <a:br>
              <a:rPr lang="en-GB" dirty="0" smtClean="0"/>
            </a:br>
            <a:r>
              <a:rPr lang="en-GB" dirty="0" smtClean="0"/>
              <a:t>in Parallel </a:t>
            </a:r>
            <a:r>
              <a:rPr lang="en-GB" dirty="0"/>
              <a:t>P</a:t>
            </a:r>
            <a:r>
              <a:rPr lang="en-GB" dirty="0" smtClean="0"/>
              <a:t>rograms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2281023"/>
            <a:ext cx="4929052" cy="4045437"/>
          </a:xfrm>
        </p:spPr>
        <p:txBody>
          <a:bodyPr/>
          <a:lstStyle/>
          <a:p>
            <a:pPr marL="0" indent="-400050"/>
            <a:r>
              <a:rPr lang="en-GB" sz="2400" dirty="0" smtClean="0"/>
              <a:t>GASPI must be installed with MPI support, using the option</a:t>
            </a:r>
          </a:p>
          <a:p>
            <a:pPr marL="400050" lvl="2" indent="0">
              <a:buNone/>
            </a:pPr>
            <a:r>
              <a:rPr lang="en-GB" sz="2000" dirty="0" smtClean="0"/>
              <a:t>--with-</a:t>
            </a:r>
            <a:r>
              <a:rPr lang="en-GB" sz="2000" dirty="0" err="1" smtClean="0"/>
              <a:t>mpi</a:t>
            </a:r>
            <a:r>
              <a:rPr lang="en-GB" sz="2000" dirty="0"/>
              <a:t> </a:t>
            </a:r>
            <a:r>
              <a:rPr lang="en-GB" sz="2000" dirty="0" smtClean="0"/>
              <a:t> &lt;</a:t>
            </a:r>
            <a:r>
              <a:rPr lang="en-GB" sz="2000" dirty="0" err="1" smtClean="0"/>
              <a:t>path_to_mpi_installation</a:t>
            </a:r>
            <a:r>
              <a:rPr lang="en-GB" sz="2000" dirty="0" smtClean="0"/>
              <a:t>&gt;</a:t>
            </a:r>
          </a:p>
          <a:p>
            <a:pPr marL="0" indent="-400050"/>
            <a:r>
              <a:rPr lang="en-US" sz="2400" dirty="0" smtClean="0"/>
              <a:t>MPI </a:t>
            </a:r>
            <a:r>
              <a:rPr lang="en-US" sz="2400" dirty="0"/>
              <a:t>must be initialized before </a:t>
            </a:r>
            <a:r>
              <a:rPr lang="en-US" sz="2400" dirty="0" smtClean="0"/>
              <a:t>  GASPI, </a:t>
            </a:r>
            <a:r>
              <a:rPr lang="en-US" sz="2400" dirty="0"/>
              <a:t>as shown in </a:t>
            </a:r>
            <a:r>
              <a:rPr lang="en-US" sz="2400" dirty="0" smtClean="0"/>
              <a:t>the joined example</a:t>
            </a:r>
          </a:p>
          <a:p>
            <a:pPr marL="0" indent="-400050"/>
            <a:r>
              <a:rPr lang="en-US" sz="2400" dirty="0"/>
              <a:t>T</a:t>
            </a:r>
            <a:r>
              <a:rPr lang="en-US" sz="2400" dirty="0" smtClean="0"/>
              <a:t>he same command or script as the one provided by the MPI installation  should be used for starting  programs (</a:t>
            </a:r>
            <a:r>
              <a:rPr lang="en-US" sz="2400" dirty="0" err="1" smtClean="0"/>
              <a:t>mpirun</a:t>
            </a:r>
            <a:r>
              <a:rPr lang="en-US" sz="2400" dirty="0" smtClean="0"/>
              <a:t> or similar)</a:t>
            </a:r>
            <a:endParaRPr lang="en-US" sz="2000" dirty="0"/>
          </a:p>
          <a:p>
            <a:pPr marL="0" indent="-400050"/>
            <a:r>
              <a:rPr lang="de-DE" sz="2400" dirty="0" err="1"/>
              <a:t>g</a:t>
            </a:r>
            <a:r>
              <a:rPr lang="de-DE" sz="2400" dirty="0" err="1" smtClean="0"/>
              <a:t>aspi_run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5207726" y="2447109"/>
            <a:ext cx="3815622" cy="387935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</a:t>
            </a: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shutdown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0;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0647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4609</Words>
  <Application>Microsoft Office PowerPoint</Application>
  <PresentationFormat>Bildschirmpräsentation (4:3)</PresentationFormat>
  <Paragraphs>1334</Paragraphs>
  <Slides>169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169</vt:i4>
      </vt:variant>
    </vt:vector>
  </HeadingPairs>
  <TitlesOfParts>
    <vt:vector size="170" baseType="lpstr">
      <vt:lpstr>Office-Design</vt:lpstr>
      <vt:lpstr>GASPI Tutorial</vt:lpstr>
      <vt:lpstr>Schedule</vt:lpstr>
      <vt:lpstr>GASPI Tutorial Questionnaire</vt:lpstr>
      <vt:lpstr>Round of Introductions</vt:lpstr>
      <vt:lpstr>Goals</vt:lpstr>
      <vt:lpstr>Outline</vt:lpstr>
      <vt:lpstr>Outline</vt:lpstr>
      <vt:lpstr>Introduction to GASPI</vt:lpstr>
      <vt:lpstr>Folie 9</vt:lpstr>
      <vt:lpstr>GASPI at a Glance</vt:lpstr>
      <vt:lpstr>GASPI History</vt:lpstr>
      <vt:lpstr>Folie 12</vt:lpstr>
      <vt:lpstr> GASPI in  European Exascale Projects</vt:lpstr>
      <vt:lpstr>Folie 14</vt:lpstr>
      <vt:lpstr>Concepts: Communication</vt:lpstr>
      <vt:lpstr>Concepts:  One-Sided Communication</vt:lpstr>
      <vt:lpstr>Concepts:  Segments</vt:lpstr>
      <vt:lpstr>Concepts:  Segments</vt:lpstr>
      <vt:lpstr>Concepts:  one-sided Communication</vt:lpstr>
      <vt:lpstr>Concepts:  one-sided Communication</vt:lpstr>
      <vt:lpstr>Concepts:  Synchronisation with Notifications</vt:lpstr>
      <vt:lpstr>Concepts:  Synchronisation with Notifications</vt:lpstr>
      <vt:lpstr>Concepts: overlap of Communication and Computation</vt:lpstr>
      <vt:lpstr>Concepts: Warning! </vt:lpstr>
      <vt:lpstr>Concepts: Communication Queues</vt:lpstr>
      <vt:lpstr>The GASPI API</vt:lpstr>
      <vt:lpstr>Execution Model</vt:lpstr>
      <vt:lpstr>GASPI Execution Model</vt:lpstr>
      <vt:lpstr>GASPI Return Values</vt:lpstr>
      <vt:lpstr>success_or_die.h</vt:lpstr>
      <vt:lpstr>Timeout Mechanism</vt:lpstr>
      <vt:lpstr>GASPI Process Management</vt:lpstr>
      <vt:lpstr>GASPI Initialization</vt:lpstr>
      <vt:lpstr>GASPI Finalization</vt:lpstr>
      <vt:lpstr>GASPI Process Identification</vt:lpstr>
      <vt:lpstr>GASPI Startup</vt:lpstr>
      <vt:lpstr>Hello world – Hands on</vt:lpstr>
      <vt:lpstr>GASPI „hello world“</vt:lpstr>
      <vt:lpstr>Memory Segments</vt:lpstr>
      <vt:lpstr>Segments</vt:lpstr>
      <vt:lpstr>Segments</vt:lpstr>
      <vt:lpstr>GASPI Segments</vt:lpstr>
      <vt:lpstr>Segment Functions</vt:lpstr>
      <vt:lpstr>GASPI Segment Allocation </vt:lpstr>
      <vt:lpstr>GASPI Segment Creation </vt:lpstr>
      <vt:lpstr>GASPI Segment with given Buffer</vt:lpstr>
      <vt:lpstr>GASPI Segment with given Buffer</vt:lpstr>
      <vt:lpstr>GASPI Segment Deletion </vt:lpstr>
      <vt:lpstr>GASPI Segment Utils</vt:lpstr>
      <vt:lpstr>GASPI Segment Utils</vt:lpstr>
      <vt:lpstr>Using Segments – Hands on</vt:lpstr>
      <vt:lpstr>Using Segments (I)</vt:lpstr>
      <vt:lpstr>Using Segments (II)</vt:lpstr>
      <vt:lpstr>One-sided Communication</vt:lpstr>
      <vt:lpstr>GASPI One-sided Communication</vt:lpstr>
      <vt:lpstr>GASPI One-sided Communication</vt:lpstr>
      <vt:lpstr>GASPI One-sided Communication</vt:lpstr>
      <vt:lpstr>Queues (I)</vt:lpstr>
      <vt:lpstr>Queues (II)</vt:lpstr>
      <vt:lpstr>Queues (III)</vt:lpstr>
      <vt:lpstr>GASPI Queue Utils</vt:lpstr>
      <vt:lpstr>GASPI Queue Utils</vt:lpstr>
      <vt:lpstr>GASPI Queue Utils</vt:lpstr>
      <vt:lpstr>write_and_wait</vt:lpstr>
      <vt:lpstr>write_notify_and_cycle</vt:lpstr>
      <vt:lpstr>wait_for_flush_queues</vt:lpstr>
      <vt:lpstr>Data Synchronization By Notification</vt:lpstr>
      <vt:lpstr>GASPI Notification Mechanism</vt:lpstr>
      <vt:lpstr>GASPI Notification Mechanism</vt:lpstr>
      <vt:lpstr>GASPI Notification Mechanism</vt:lpstr>
      <vt:lpstr>GASPI Notification Mechanism</vt:lpstr>
      <vt:lpstr>wait_or_die</vt:lpstr>
      <vt:lpstr>test_or_die</vt:lpstr>
      <vt:lpstr>Extended One-sided Calls</vt:lpstr>
      <vt:lpstr>GASPI extended one-sided</vt:lpstr>
      <vt:lpstr>GASPI extended one-sided</vt:lpstr>
      <vt:lpstr>GASPI extended one-sided</vt:lpstr>
      <vt:lpstr>GASPI extended one-sided</vt:lpstr>
      <vt:lpstr>Folie 79</vt:lpstr>
      <vt:lpstr>Communication – Hands on</vt:lpstr>
      <vt:lpstr>Communication – Hands on</vt:lpstr>
      <vt:lpstr>onesided.c (I)</vt:lpstr>
      <vt:lpstr>Folie 83</vt:lpstr>
      <vt:lpstr>Collectives</vt:lpstr>
      <vt:lpstr>Collective Operations (I)</vt:lpstr>
      <vt:lpstr>Collective Operations (II)</vt:lpstr>
      <vt:lpstr>Collective Operations (III)</vt:lpstr>
      <vt:lpstr>Collective Functions</vt:lpstr>
      <vt:lpstr>GASPI Collective Function</vt:lpstr>
      <vt:lpstr>Passive communication</vt:lpstr>
      <vt:lpstr>Passive Communication Functions (I)</vt:lpstr>
      <vt:lpstr>Passive Communication Functions (II)</vt:lpstr>
      <vt:lpstr>Passive Communication Functions (III)</vt:lpstr>
      <vt:lpstr>Passive Communication Functions (III)</vt:lpstr>
      <vt:lpstr>Fault Tolerance</vt:lpstr>
      <vt:lpstr>Features</vt:lpstr>
      <vt:lpstr>Interoperability with MPI</vt:lpstr>
      <vt:lpstr>Interoperability with MPI</vt:lpstr>
      <vt:lpstr>Mixing GASPI and MPI  in Parallel Programs</vt:lpstr>
      <vt:lpstr>GASPI Preserves the MPI Ranks </vt:lpstr>
      <vt:lpstr>Using User Provided  Memory for Segments </vt:lpstr>
      <vt:lpstr>Using GASPI Segment Allocated Memory in MPI Communication</vt:lpstr>
      <vt:lpstr>Mixing MPI Code with  GASPI Code From a Library</vt:lpstr>
      <vt:lpstr>Interoperability - Hands on</vt:lpstr>
      <vt:lpstr>Interoperability - Hands on - II</vt:lpstr>
      <vt:lpstr>The GASPI programming model</vt:lpstr>
      <vt:lpstr>Think performance</vt:lpstr>
      <vt:lpstr>Example: allgatherV</vt:lpstr>
      <vt:lpstr>Example: allgatherV</vt:lpstr>
      <vt:lpstr>Example: Stencil applications</vt:lpstr>
      <vt:lpstr>Stencil application proxy</vt:lpstr>
      <vt:lpstr>Stencil application proxy</vt:lpstr>
      <vt:lpstr>Fork-Join model</vt:lpstr>
      <vt:lpstr>Iteration 1</vt:lpstr>
      <vt:lpstr>Iteration 2</vt:lpstr>
      <vt:lpstr>Iteration 3</vt:lpstr>
      <vt:lpstr>Iteration 4</vt:lpstr>
      <vt:lpstr>Folie 118</vt:lpstr>
      <vt:lpstr>Temporal evolution</vt:lpstr>
      <vt:lpstr>More than one process …</vt:lpstr>
      <vt:lpstr>Elementary update</vt:lpstr>
      <vt:lpstr>Boundary / Halo domains</vt:lpstr>
      <vt:lpstr>Folie 123</vt:lpstr>
      <vt:lpstr>Memory layout</vt:lpstr>
      <vt:lpstr>Bulk Synchronous </vt:lpstr>
      <vt:lpstr>Communication phase</vt:lpstr>
      <vt:lpstr>Computation phase</vt:lpstr>
      <vt:lpstr>Communication phase </vt:lpstr>
      <vt:lpstr>Computation phase</vt:lpstr>
      <vt:lpstr>Hands-on</vt:lpstr>
      <vt:lpstr>The GASPI Ring Exchange </vt:lpstr>
      <vt:lpstr>Excursion: Efficient parallel         execution</vt:lpstr>
      <vt:lpstr>Efficient parallel execution</vt:lpstr>
      <vt:lpstr>Efficient parallel execution</vt:lpstr>
      <vt:lpstr>Scalability S</vt:lpstr>
      <vt:lpstr>Scalability S</vt:lpstr>
      <vt:lpstr>Implications for parallelization</vt:lpstr>
      <vt:lpstr>Implications for parallelization</vt:lpstr>
      <vt:lpstr>End of Excursion</vt:lpstr>
      <vt:lpstr>Temporal evolution: one iteration</vt:lpstr>
      <vt:lpstr>Temporal evolution: one iteration</vt:lpstr>
      <vt:lpstr>Temporal evolution: all iterations</vt:lpstr>
      <vt:lpstr>Temporal evolution: all iterations</vt:lpstr>
      <vt:lpstr>CommUNICATION / computation overlap</vt:lpstr>
      <vt:lpstr>Strategy</vt:lpstr>
      <vt:lpstr>Strategy</vt:lpstr>
      <vt:lpstr>Single iteration</vt:lpstr>
      <vt:lpstr>Left boundary element:</vt:lpstr>
      <vt:lpstr>Left boundary element:</vt:lpstr>
      <vt:lpstr>Left boundary element:</vt:lpstr>
      <vt:lpstr>Left boundary element:</vt:lpstr>
      <vt:lpstr>Left boundary element:</vt:lpstr>
      <vt:lpstr>Single iteration</vt:lpstr>
      <vt:lpstr>Hands-on</vt:lpstr>
      <vt:lpstr>The GASPI Ring Exchange </vt:lpstr>
      <vt:lpstr>Temporal evolution</vt:lpstr>
      <vt:lpstr>Temporal evolution</vt:lpstr>
      <vt:lpstr>Data dependency Driven</vt:lpstr>
      <vt:lpstr>Folie 159</vt:lpstr>
      <vt:lpstr>Folie 160</vt:lpstr>
      <vt:lpstr>Reduce synchronicity</vt:lpstr>
      <vt:lpstr>Folie 162</vt:lpstr>
      <vt:lpstr>The GASPI Ring Exchange </vt:lpstr>
      <vt:lpstr>Hands-on</vt:lpstr>
      <vt:lpstr>The GASPI Ring Exchange </vt:lpstr>
      <vt:lpstr>Temporal evolution</vt:lpstr>
      <vt:lpstr>The GASPI Ring Exchange </vt:lpstr>
      <vt:lpstr>Folie 168</vt:lpstr>
      <vt:lpstr>Questions?</vt:lpstr>
    </vt:vector>
  </TitlesOfParts>
  <Company>Fraunhofer SCAI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 Martensmeier</dc:creator>
  <cp:lastModifiedBy>csimmend</cp:lastModifiedBy>
  <cp:revision>660</cp:revision>
  <cp:lastPrinted>2016-09-09T12:35:29Z</cp:lastPrinted>
  <dcterms:created xsi:type="dcterms:W3CDTF">2011-08-04T07:58:50Z</dcterms:created>
  <dcterms:modified xsi:type="dcterms:W3CDTF">2017-02-28T14:39:18Z</dcterms:modified>
</cp:coreProperties>
</file>